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97"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98" r:id="rId28"/>
    <p:sldId id="281" r:id="rId29"/>
    <p:sldId id="282" r:id="rId30"/>
    <p:sldId id="283" r:id="rId31"/>
    <p:sldId id="284" r:id="rId32"/>
    <p:sldId id="299" r:id="rId33"/>
    <p:sldId id="285" r:id="rId34"/>
    <p:sldId id="286" r:id="rId35"/>
    <p:sldId id="300" r:id="rId36"/>
    <p:sldId id="287" r:id="rId37"/>
    <p:sldId id="288" r:id="rId38"/>
    <p:sldId id="301" r:id="rId39"/>
    <p:sldId id="289" r:id="rId40"/>
    <p:sldId id="290" r:id="rId41"/>
    <p:sldId id="302" r:id="rId42"/>
    <p:sldId id="291" r:id="rId43"/>
    <p:sldId id="292" r:id="rId44"/>
    <p:sldId id="303" r:id="rId45"/>
    <p:sldId id="293" r:id="rId46"/>
    <p:sldId id="294" r:id="rId47"/>
    <p:sldId id="295" r:id="rId48"/>
    <p:sldId id="296" r:id="rId49"/>
    <p:sldId id="304"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96"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3817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ba80cb000ac8dee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60.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65.png"/><Relationship Id="rId4" Type="http://schemas.openxmlformats.org/officeDocument/2006/relationships/image" Target="../media/image64.png"/></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2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76.png"/></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7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80.png"/></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82.png"/></Relationships>
</file>

<file path=ppt/slides/_rels/slide3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3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3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3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41.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115.png"/></Relationships>
</file>

<file path=ppt/slides/_rels/slide4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6.xml"/><Relationship Id="rId4" Type="http://schemas.openxmlformats.org/officeDocument/2006/relationships/image" Target="../media/image119.png"/></Relationships>
</file>

<file path=ppt/slides/_rels/slide4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4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126.png"/><Relationship Id="rId4" Type="http://schemas.openxmlformats.org/officeDocument/2006/relationships/image" Target="../media/image125.png"/></Relationships>
</file>

<file path=ppt/slides/_rels/slide47.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129.png"/><Relationship Id="rId4" Type="http://schemas.openxmlformats.org/officeDocument/2006/relationships/image" Target="../media/image128.png"/></Relationships>
</file>

<file path=ppt/slides/_rels/slide4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131.png"/></Relationships>
</file>

<file path=ppt/slides/_rels/slide49.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11_3#0d5c49db5?htil=2&amp;vcp=1&amp;vop=1&amp;pid=c3ba55a88&amp;color=36,64,97&amp;vtp=1&amp;bbb=1&amp;hb=1&amp;hs=1">
                <a:extLst>
                  <a:ext uri="{FF2B5EF4-FFF2-40B4-BE49-F238E27FC236}">
                    <a16:creationId xmlns:a16="http://schemas.microsoft.com/office/drawing/2014/main" id="{3E3E6035-621E-6CAE-6920-35CEDAD2DDBB}"/>
                  </a:ext>
                </a:extLst>
              </p:cNvPr>
              <p:cNvSpPr/>
              <p:nvPr/>
            </p:nvSpPr>
            <p:spPr>
              <a:xfrm>
                <a:off x="539995" y="2225408"/>
                <a:ext cx="11112011" cy="2573655"/>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𝒑</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的法向量，</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𝒑</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𝒑</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r>
                      <a:rPr lang="en-US" altLang="zh-CN" sz="1800"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𝐸𝐶</m:t>
                    </m:r>
                  </m:oMath>
                </a14:m>
                <a:r>
                  <a:rPr lang="en-US" altLang="zh-CN" sz="1800" b="0" i="0" dirty="0">
                    <a:solidFill>
                      <a:srgbClr val="6565FF"/>
                    </a:solidFill>
                    <a:latin typeface="Times New Roman" pitchFamily="34" charset="0"/>
                    <a:ea typeface="微软雅黑" pitchFamily="34" charset="-122"/>
                    <a:cs typeface="Times New Roman" pitchFamily="34" charset="-120"/>
                  </a:rPr>
                  <a:t>的一个法向量为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𝒑</m:t>
                    </m:r>
                    <m:r>
                      <a:rPr lang="en-US" altLang="zh-CN" sz="1800" b="0" i="0">
                        <a:solidFill>
                          <a:srgbClr val="6565FF"/>
                        </a:solidFill>
                        <a:latin typeface="Cambria Math" pitchFamily="34" charset="0"/>
                        <a:ea typeface="Cambria Math" pitchFamily="34" charset="-122"/>
                        <a:cs typeface="Cambria Math" pitchFamily="34" charset="-120"/>
                      </a:rPr>
                      <m:t>=(1,1,1)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𝒑</m:t>
                    </m:r>
                    <m:r>
                      <a:rPr lang="en-US" altLang="zh-CN" sz="1800" b="0" i="0">
                        <a:solidFill>
                          <a:srgbClr val="6565FF"/>
                        </a:solidFill>
                        <a:latin typeface="Cambria Math" pitchFamily="34" charset="0"/>
                        <a:ea typeface="Cambria Math" pitchFamily="34" charset="-122"/>
                        <a:cs typeface="Cambria Math" pitchFamily="34" charset="-120"/>
                      </a:rPr>
                      <m:t>=(1,0,−1)⋅(1,1,1)=0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𝐷𝐹𝐶</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𝐷</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𝐸𝐶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AN.11_3#0d5c49db5?htil=2&amp;vcp=1&amp;vop=1&amp;pid=c3ba55a88&amp;color=36,64,97&amp;vtp=1&amp;bbb=1&amp;hb=1&amp;hs=1">
                <a:extLst>
                  <a:ext uri="{FF2B5EF4-FFF2-40B4-BE49-F238E27FC236}">
                    <a16:creationId xmlns:a16="http://schemas.microsoft.com/office/drawing/2014/main" id="{3E3E6035-621E-6CAE-6920-35CEDAD2DDBB}"/>
                  </a:ext>
                </a:extLst>
              </p:cNvPr>
              <p:cNvSpPr>
                <a:spLocks noRot="1" noChangeAspect="1" noMove="1" noResize="1" noEditPoints="1" noAdjustHandles="1" noChangeArrowheads="1" noChangeShapeType="1" noTextEdit="1"/>
              </p:cNvSpPr>
              <p:nvPr/>
            </p:nvSpPr>
            <p:spPr>
              <a:xfrm>
                <a:off x="539995" y="2225408"/>
                <a:ext cx="11112011" cy="2573655"/>
              </a:xfrm>
              <a:prstGeom prst="rect">
                <a:avLst/>
              </a:prstGeom>
              <a:blipFill>
                <a:blip r:embed="rId2"/>
                <a:stretch>
                  <a:fillRect l="-1317" b="-5687"/>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35699693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2_1#cd154379e?vcp=1&amp;vop=1&amp;pid=c3ba55a88&amp;color=36,64,97&amp;vtp=1&amp;bt=1&amp;bbb=1"/>
              <p:cNvSpPr/>
              <p:nvPr/>
            </p:nvSpPr>
            <p:spPr>
              <a:xfrm>
                <a:off x="539496" y="129891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求二面角</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𝐷𝐹</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的余弦值.</a:t>
                </a:r>
                <a:endParaRPr lang="en-US" altLang="zh-CN" sz="1800" dirty="0"/>
              </a:p>
            </p:txBody>
          </p:sp>
        </mc:Choice>
        <mc:Fallback>
          <p:sp>
            <p:nvSpPr>
              <p:cNvPr id="2" name="QO_5_BD.12_1#cd154379e?vcp=1&amp;vop=1&amp;pid=c3ba55a88&amp;color=36,64,97&amp;vtp=1&amp;bt=1&amp;bbb=1"/>
              <p:cNvSpPr>
                <a:spLocks noRot="1" noChangeAspect="1" noMove="1" noResize="1" noEditPoints="1" noAdjustHandles="1" noChangeArrowheads="1" noChangeShapeType="1" noTextEdit="1"/>
              </p:cNvSpPr>
              <p:nvPr/>
            </p:nvSpPr>
            <p:spPr>
              <a:xfrm>
                <a:off x="539496" y="1298910"/>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3_1#cd154379e?vcp=1&amp;vop=1&amp;pid=c3ba55a88&amp;color=36,64,97&amp;vtp=1&amp;bbb=1&amp;hb=1"/>
              <p:cNvSpPr/>
              <p:nvPr/>
            </p:nvSpPr>
            <p:spPr>
              <a:xfrm>
                <a:off x="539496" y="1672544"/>
                <a:ext cx="11109960" cy="2852738"/>
              </a:xfrm>
              <a:prstGeom prst="rect">
                <a:avLst/>
              </a:prstGeom>
              <a:noFill/>
              <a:ln/>
            </p:spPr>
            <p:txBody>
              <a:bodyPr wrap="none" lIns="0" tIns="0" rIns="0" bIns="0" rtlCol="0" anchor="t"/>
              <a:lstStyle/>
              <a:p>
                <a:pPr algn="l" latinLnBrk="1">
                  <a:lnSpc>
                    <a:spcPts val="37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𝒒</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𝐴𝐷𝐹</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的法向量，由（1）知</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𝐷𝐴</m:t>
                        </m:r>
                      </m:e>
                    </m:acc>
                    <m:r>
                      <a:rPr lang="en-US" altLang="zh-CN" sz="1800" b="0" i="0">
                        <a:solidFill>
                          <a:srgbClr val="6565FF"/>
                        </a:solidFill>
                        <a:latin typeface="Cambria Math" pitchFamily="34" charset="0"/>
                        <a:ea typeface="Cambria Math" pitchFamily="34" charset="-122"/>
                        <a:cs typeface="Cambria Math" pitchFamily="34" charset="-120"/>
                      </a:rPr>
                      <m:t>=(1,0,0)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𝒒</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𝐷𝐹</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𝒒</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𝐷𝐴</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r>
                      <a:rPr lang="en-US" altLang="zh-CN" sz="1800"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𝐴𝐷𝐹</m:t>
                    </m:r>
                  </m:oMath>
                </a14:m>
                <a:r>
                  <a:rPr lang="en-US" altLang="zh-CN" sz="1800" b="0" i="0" dirty="0">
                    <a:solidFill>
                      <a:srgbClr val="6565FF"/>
                    </a:solidFill>
                    <a:latin typeface="Times New Roman" pitchFamily="34" charset="0"/>
                    <a:ea typeface="微软雅黑" pitchFamily="34" charset="-122"/>
                    <a:cs typeface="Times New Roman" pitchFamily="34" charset="-120"/>
                  </a:rPr>
                  <a:t>的一个法向量为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𝒒</m:t>
                    </m:r>
                    <m:r>
                      <a:rPr lang="en-US" altLang="zh-CN" sz="1800" b="0" i="0">
                        <a:solidFill>
                          <a:srgbClr val="6565FF"/>
                        </a:solidFill>
                        <a:latin typeface="Cambria Math" pitchFamily="34" charset="0"/>
                        <a:ea typeface="Cambria Math" pitchFamily="34" charset="-122"/>
                        <a:cs typeface="Cambria Math" pitchFamily="34" charset="-120"/>
                      </a:rPr>
                      <m:t>=(0,1,−1)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二面角</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的平面角的大小为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，由图可知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π</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𝒒</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𝒒</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SimSun" pitchFamily="34" charset="0"/>
                    <a:ea typeface="SimSun" pitchFamily="34" charset="-122"/>
                    <a:cs typeface="SimSu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二面角</a:t>
                </a:r>
              </a:p>
              <a:p>
                <a:pPr latinLnBrk="1">
                  <a:lnSpc>
                    <a:spcPts val="44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𝐷𝐹</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𝐶</m:t>
                    </m:r>
                  </m:oMath>
                </a14:m>
                <a:r>
                  <a:rPr lang="en-US" altLang="zh-CN" b="0" i="0" dirty="0">
                    <a:solidFill>
                      <a:srgbClr val="6565FF"/>
                    </a:solidFill>
                    <a:latin typeface="Times New Roman" pitchFamily="34" charset="0"/>
                    <a:ea typeface="微软雅黑" pitchFamily="34" charset="-122"/>
                    <a:cs typeface="Times New Roman" pitchFamily="34" charset="-120"/>
                  </a:rPr>
                  <a:t>的余弦值为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5_AN.13_1#cd154379e?vcp=1&amp;vop=1&amp;pid=c3ba55a88&amp;color=36,64,97&amp;vtp=1&amp;bbb=1&amp;hb=1"/>
              <p:cNvSpPr>
                <a:spLocks noRot="1" noChangeAspect="1" noMove="1" noResize="1" noEditPoints="1" noAdjustHandles="1" noChangeArrowheads="1" noChangeShapeType="1" noTextEdit="1"/>
              </p:cNvSpPr>
              <p:nvPr/>
            </p:nvSpPr>
            <p:spPr>
              <a:xfrm>
                <a:off x="539496" y="1672544"/>
                <a:ext cx="11109960" cy="2852738"/>
              </a:xfrm>
              <a:prstGeom prst="rect">
                <a:avLst/>
              </a:prstGeom>
              <a:blipFill>
                <a:blip r:embed="rId4"/>
                <a:stretch>
                  <a:fillRect l="-1317" r="-549" b="-2991"/>
                </a:stretch>
              </a:blipFill>
              <a:ln/>
            </p:spPr>
            <p:txBody>
              <a:bodyPr/>
              <a:lstStyle/>
              <a:p>
                <a:r>
                  <a:rPr lang="zh-CN" altLang="en-US">
                    <a:noFill/>
                  </a:rPr>
                  <a:t> </a:t>
                </a:r>
              </a:p>
            </p:txBody>
          </p:sp>
        </mc:Fallback>
      </mc:AlternateContent>
      <p:sp>
        <p:nvSpPr>
          <p:cNvPr id="4" name="QO_4_EX.14_1#c3ba55a88?vcp=1&amp;vop=1&amp;pid=c9dce9fbe&amp;color=36,64,97&amp;vtp=1&amp;bbb=1&amp;hb=1"/>
          <p:cNvSpPr/>
          <p:nvPr/>
        </p:nvSpPr>
        <p:spPr>
          <a:xfrm>
            <a:off x="539496" y="4530045"/>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（1）当题中已知的垂直条件较少时，利用几何条件证明面面垂直较困难，可考虑用向量法；</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2）求二面角的余弦值最常用的办法就是分别求出二面角的两个半平面所在平面的法向量</a:t>
            </a:r>
            <a:r>
              <a:rPr lang="en-US" altLang="zh-CN" sz="1800" b="0" i="0">
                <a:solidFill>
                  <a:srgbClr val="244061"/>
                </a:solidFill>
                <a:latin typeface="Times New Roman" pitchFamily="34" charset="0"/>
                <a:ea typeface="微软雅黑" pitchFamily="34" charset="-122"/>
                <a:cs typeface="Times New Roman" pitchFamily="34" charset="-120"/>
              </a:rPr>
              <a:t>，然后通过两个法向</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量的夹角的余弦值得到二面角的余弦值</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Effect transition="in" filter="fade">
                                      <p:cBhvr>
                                        <p:cTn id="49" dur="500"/>
                                        <p:tgtEl>
                                          <p:spTgt spid="4">
                                            <p:txEl>
                                              <p:pRg st="1" end="1"/>
                                            </p:txEl>
                                          </p:spTgt>
                                        </p:tgtEl>
                                      </p:cBhvr>
                                    </p:animEffect>
                                    <p:anim calcmode="lin" valueType="num">
                                      <p:cBhvr>
                                        <p:cTn id="5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1" end="1"/>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2" end="2"/>
                                            </p:txEl>
                                          </p:spTgt>
                                        </p:tgtEl>
                                        <p:attrNameLst>
                                          <p:attrName>style.visibility</p:attrName>
                                        </p:attrNameLst>
                                      </p:cBhvr>
                                      <p:to>
                                        <p:strVal val="visible"/>
                                      </p:to>
                                    </p:set>
                                    <p:animEffect transition="in" filter="fade">
                                      <p:cBhvr>
                                        <p:cTn id="54" dur="500"/>
                                        <p:tgtEl>
                                          <p:spTgt spid="4">
                                            <p:txEl>
                                              <p:pRg st="2" end="2"/>
                                            </p:txEl>
                                          </p:spTgt>
                                        </p:tgtEl>
                                      </p:cBhvr>
                                    </p:animEffect>
                                    <p:anim calcmode="lin" valueType="num">
                                      <p:cBhvr>
                                        <p:cTn id="5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C_3#b4a9c2e4e?vcp=1&amp;pid=cbafcda47&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b4a9c2e4e?vcp=1&amp;pid=cbafcda47&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高考强化与强基计划</a:t>
            </a:r>
            <a:endParaRPr lang="en-US" altLang="zh-CN" sz="2400" dirty="0"/>
          </a:p>
        </p:txBody>
      </p:sp>
      <p:sp>
        <p:nvSpPr>
          <p:cNvPr id="4" name="C_4_BD#6898a6ab3?vcp=1&amp;pid=b4a9c2e4e&amp;color=101,101,255&amp;vtp=1&amp;bbb=1"/>
          <p:cNvSpPr/>
          <p:nvPr/>
        </p:nvSpPr>
        <p:spPr>
          <a:xfrm>
            <a:off x="539496" y="1354796"/>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直线与直线所成的角</a:t>
            </a:r>
            <a:endParaRPr lang="en-US" altLang="zh-CN" sz="2000" dirty="0"/>
          </a:p>
        </p:txBody>
      </p:sp>
      <mc:AlternateContent xmlns:mc="http://schemas.openxmlformats.org/markup-compatibility/2006">
        <mc:Choice xmlns:a14="http://schemas.microsoft.com/office/drawing/2010/main" Requires="a14">
          <p:sp>
            <p:nvSpPr>
              <p:cNvPr id="5" name="QO_5_BD.15_1#84faf6d6c?vcp=1&amp;vop=1&amp;pid=6898a6ab3&amp;color=36,64,97&amp;vtp=1&amp;bbb=1"/>
              <p:cNvSpPr/>
              <p:nvPr/>
            </p:nvSpPr>
            <p:spPr>
              <a:xfrm>
                <a:off x="539496" y="1788784"/>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[全国一2025⋅17,15分]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如图，在四棱锥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𝐵𝐶</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5_BD.15_1#84faf6d6c?vcp=1&amp;vop=1&amp;pid=6898a6ab3&amp;color=36,64,97&amp;vtp=1&amp;bbb=1"/>
              <p:cNvSpPr>
                <a:spLocks noRot="1" noChangeAspect="1" noMove="1" noResize="1" noEditPoints="1" noAdjustHandles="1" noChangeArrowheads="1" noChangeShapeType="1" noTextEdit="1"/>
              </p:cNvSpPr>
              <p:nvPr/>
            </p:nvSpPr>
            <p:spPr>
              <a:xfrm>
                <a:off x="539496" y="1788784"/>
                <a:ext cx="11109960" cy="360680"/>
              </a:xfrm>
              <a:prstGeom prst="rect">
                <a:avLst/>
              </a:prstGeom>
              <a:blipFill>
                <a:blip r:embed="rId4"/>
                <a:stretch>
                  <a:fillRect l="-1317" t="-3333" b="-38333"/>
                </a:stretch>
              </a:blipFill>
              <a:ln/>
            </p:spPr>
            <p:txBody>
              <a:bodyPr/>
              <a:lstStyle/>
              <a:p>
                <a:r>
                  <a:rPr lang="zh-CN" altLang="en-US">
                    <a:noFill/>
                  </a:rPr>
                  <a:t> </a:t>
                </a:r>
              </a:p>
            </p:txBody>
          </p:sp>
        </mc:Fallback>
      </mc:AlternateContent>
      <p:pic>
        <p:nvPicPr>
          <p:cNvPr id="6" name="QO_5_BD.15_2#84faf6d6c?vcp=1&amp;vop=1&amp;pid=6898a6ab3&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690872" y="2284436"/>
            <a:ext cx="2816352"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O_6_BD.16_1#ba16eb560?vcp=1&amp;vop=1&amp;pid=84faf6d6c&amp;color=36,64,97&amp;vtp=1&amp;bbb=1"/>
              <p:cNvSpPr/>
              <p:nvPr/>
            </p:nvSpPr>
            <p:spPr>
              <a:xfrm>
                <a:off x="539496" y="4303736"/>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𝑃𝐴𝐵</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7" name="QO_6_BD.16_1#ba16eb560?vcp=1&amp;vop=1&amp;pid=84faf6d6c&amp;color=36,64,97&amp;vtp=1&amp;bbb=1"/>
              <p:cNvSpPr>
                <a:spLocks noRot="1" noChangeAspect="1" noMove="1" noResize="1" noEditPoints="1" noAdjustHandles="1" noChangeArrowheads="1" noChangeShapeType="1" noTextEdit="1"/>
              </p:cNvSpPr>
              <p:nvPr/>
            </p:nvSpPr>
            <p:spPr>
              <a:xfrm>
                <a:off x="539496" y="4303736"/>
                <a:ext cx="11109960" cy="360680"/>
              </a:xfrm>
              <a:prstGeom prst="rect">
                <a:avLst/>
              </a:prstGeom>
              <a:blipFill>
                <a:blip r:embed="rId6"/>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O_6_AN.17_1#ba16eb560?vcp=1&amp;vop=1&amp;pid=84faf6d6c&amp;color=36,64,97&amp;vtp=1&amp;bbb=1"/>
              <p:cNvSpPr/>
              <p:nvPr/>
            </p:nvSpPr>
            <p:spPr>
              <a:xfrm>
                <a:off x="539496" y="4668226"/>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8" name="QO_6_AN.17_1#ba16eb560?vcp=1&amp;vop=1&amp;pid=84faf6d6c&amp;color=36,64,97&amp;vtp=1&amp;bbb=1"/>
              <p:cNvSpPr>
                <a:spLocks noRot="1" noChangeAspect="1" noMove="1" noResize="1" noEditPoints="1" noAdjustHandles="1" noChangeArrowheads="1" noChangeShapeType="1" noTextEdit="1"/>
              </p:cNvSpPr>
              <p:nvPr/>
            </p:nvSpPr>
            <p:spPr>
              <a:xfrm>
                <a:off x="539496" y="4668226"/>
                <a:ext cx="11109960" cy="1189355"/>
              </a:xfrm>
              <a:prstGeom prst="rect">
                <a:avLst/>
              </a:prstGeom>
              <a:blipFill>
                <a:blip r:embed="rId7"/>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8_1#bb0cd0716?vcp=1&amp;vop=1&amp;pid=84faf6d6c&amp;color=36,64,97&amp;vtp=1&amp;bt=1&amp;bbb=1"/>
              <p:cNvSpPr/>
              <p:nvPr/>
            </p:nvSpPr>
            <p:spPr>
              <a:xfrm>
                <a:off x="539496" y="1416862"/>
                <a:ext cx="11109960" cy="391859"/>
              </a:xfrm>
              <a:prstGeom prst="rect">
                <a:avLst/>
              </a:prstGeom>
              <a:noFill/>
              <a:ln/>
            </p:spPr>
            <p:txBody>
              <a:bodyPr wrap="none" lIns="0" tIns="0" rIns="0" bIns="0" rtlCol="0" anchor="t"/>
              <a:lstStyle/>
              <a:p>
                <a:pPr algn="l" latinLnBrk="1">
                  <a:lnSpc>
                    <a:spcPts val="35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𝐵𝐶</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oMath>
                </a14:m>
                <a:r>
                  <a:rPr lang="en-US" altLang="zh-CN" sz="1800" b="0" i="0" dirty="0">
                    <a:solidFill>
                      <a:srgbClr val="244061"/>
                    </a:solidFill>
                    <a:latin typeface="Times New Roman" pitchFamily="34" charset="0"/>
                    <a:ea typeface="微软雅黑" pitchFamily="34" charset="-122"/>
                    <a:cs typeface="Times New Roman" pitchFamily="34" charset="-120"/>
                  </a:rPr>
                  <a:t>,且点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𝐷</m:t>
                    </m:r>
                  </m:oMath>
                </a14:m>
                <a:r>
                  <a:rPr lang="en-US" altLang="zh-CN" sz="1800" b="0" i="0" dirty="0">
                    <a:solidFill>
                      <a:srgbClr val="244061"/>
                    </a:solidFill>
                    <a:latin typeface="Times New Roman" pitchFamily="34" charset="0"/>
                    <a:ea typeface="微软雅黑" pitchFamily="34" charset="-122"/>
                    <a:cs typeface="Times New Roman" pitchFamily="34" charset="-120"/>
                  </a:rPr>
                  <a:t>均在球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的球面上.</a:t>
                </a:r>
                <a:endParaRPr lang="en-US" altLang="zh-CN" sz="1800" dirty="0"/>
              </a:p>
            </p:txBody>
          </p:sp>
        </mc:Choice>
        <mc:Fallback>
          <p:sp>
            <p:nvSpPr>
              <p:cNvPr id="2" name="QO_6_BD.18_1#bb0cd0716?vcp=1&amp;vop=1&amp;pid=84faf6d6c&amp;color=36,64,97&amp;vtp=1&amp;bt=1&amp;bbb=1"/>
              <p:cNvSpPr>
                <a:spLocks noRot="1" noChangeAspect="1" noMove="1" noResize="1" noEditPoints="1" noAdjustHandles="1" noChangeArrowheads="1" noChangeShapeType="1" noTextEdit="1"/>
              </p:cNvSpPr>
              <p:nvPr/>
            </p:nvSpPr>
            <p:spPr>
              <a:xfrm>
                <a:off x="539496" y="1416862"/>
                <a:ext cx="11109960" cy="391859"/>
              </a:xfrm>
              <a:prstGeom prst="rect">
                <a:avLst/>
              </a:prstGeom>
              <a:blipFill>
                <a:blip r:embed="rId3"/>
                <a:stretch>
                  <a:fillRect l="-1317" b="-3538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19_1#97da4e45d?vcp=1&amp;vop=1&amp;pid=bb0cd0716&amp;color=36,64,97&amp;vtp=1&amp;bbb=1"/>
              <p:cNvSpPr/>
              <p:nvPr/>
            </p:nvSpPr>
            <p:spPr>
              <a:xfrm>
                <a:off x="539496" y="181996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244061"/>
                    </a:solidFill>
                    <a:latin typeface="Times New Roman" pitchFamily="34" charset="0"/>
                    <a:ea typeface="微软雅黑" pitchFamily="34" charset="-122"/>
                    <a:cs typeface="Times New Roman" pitchFamily="34" charset="-120"/>
                  </a:rPr>
                  <a:t>证明：点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𝑂</m:t>
                    </m:r>
                  </m:oMath>
                </a14:m>
                <a:r>
                  <a:rPr lang="en-US" altLang="zh-CN" sz="1800" b="0" i="0" dirty="0">
                    <a:solidFill>
                      <a:srgbClr val="244061"/>
                    </a:solidFill>
                    <a:latin typeface="Times New Roman" pitchFamily="34" charset="0"/>
                    <a:ea typeface="微软雅黑" pitchFamily="34" charset="-122"/>
                    <a:cs typeface="Times New Roman" pitchFamily="34" charset="-120"/>
                  </a:rPr>
                  <a:t>在平面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内；</a:t>
                </a:r>
                <a:endParaRPr lang="en-US" altLang="zh-CN" sz="1800" dirty="0"/>
              </a:p>
            </p:txBody>
          </p:sp>
        </mc:Choice>
        <mc:Fallback>
          <p:sp>
            <p:nvSpPr>
              <p:cNvPr id="3" name="QO_7_BD.19_1#97da4e45d?vcp=1&amp;vop=1&amp;pid=bb0cd0716&amp;color=36,64,97&amp;vtp=1&amp;bbb=1"/>
              <p:cNvSpPr>
                <a:spLocks noRot="1" noChangeAspect="1" noMove="1" noResize="1" noEditPoints="1" noAdjustHandles="1" noChangeArrowheads="1" noChangeShapeType="1" noTextEdit="1"/>
              </p:cNvSpPr>
              <p:nvPr/>
            </p:nvSpPr>
            <p:spPr>
              <a:xfrm>
                <a:off x="539496" y="1819960"/>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20_1#97da4e45d?vcp=1&amp;vop=1&amp;pid=bb0cd0716&amp;color=36,64,97&amp;vtp=1&amp;bbb=1&amp;hb=1"/>
              <p:cNvSpPr/>
              <p:nvPr/>
            </p:nvSpPr>
            <p:spPr>
              <a:xfrm>
                <a:off x="539496" y="2184450"/>
                <a:ext cx="11109960" cy="1230059"/>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两两垂直，故以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为坐标原</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点</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𝐴𝑃</m:t>
                    </m:r>
                  </m:oMath>
                </a14:m>
                <a:r>
                  <a:rPr lang="en-US" altLang="zh-CN" sz="1800" b="0" i="0" dirty="0">
                    <a:solidFill>
                      <a:srgbClr val="6565FF"/>
                    </a:solidFill>
                    <a:latin typeface="Times New Roman" pitchFamily="34" charset="0"/>
                    <a:ea typeface="微软雅黑" pitchFamily="34" charset="-122"/>
                    <a:cs typeface="Times New Roman" pitchFamily="34" charset="-120"/>
                  </a:rPr>
                  <a:t>所在直线分别为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800" b="0" i="0" dirty="0">
                    <a:solidFill>
                      <a:srgbClr val="6565FF"/>
                    </a:solidFill>
                    <a:latin typeface="Times New Roman" pitchFamily="34" charset="0"/>
                    <a:ea typeface="微软雅黑" pitchFamily="34" charset="-122"/>
                    <a:cs typeface="Times New Roman" pitchFamily="34" charset="-120"/>
                  </a:rPr>
                  <a:t>轴建立如图所示的空间直角坐标系，则由题易知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,0,0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 </a:t>
                </a:r>
              </a:p>
              <a:p>
                <a:pPr latinLnBrk="1">
                  <a:lnSpc>
                    <a:spcPts val="35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m:t>
                    </m:r>
                    <m:r>
                      <a:rPr lang="en-US" altLang="zh-CN" b="0" i="0">
                        <a:solidFill>
                          <a:srgbClr val="6565FF"/>
                        </a:solidFill>
                        <a:latin typeface="Cambria Math" pitchFamily="34" charset="0"/>
                        <a:ea typeface="Cambria Math" pitchFamily="34" charset="-122"/>
                        <a:cs typeface="Cambria Math" pitchFamily="34" charset="-120"/>
                      </a:rPr>
                      <m:t>(</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r>
                      <a:rPr lang="en-US" altLang="zh-CN" b="0" i="0">
                        <a:solidFill>
                          <a:srgbClr val="6565FF"/>
                        </a:solidFill>
                        <a:latin typeface="Cambria Math" pitchFamily="34" charset="0"/>
                        <a:ea typeface="Cambria Math" pitchFamily="34" charset="-122"/>
                        <a:cs typeface="Cambria Math" pitchFamily="34" charset="-120"/>
                      </a:rPr>
                      <m:t>,2,0</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𝐷</m:t>
                    </m:r>
                    <m:r>
                      <a:rPr lang="en-US" altLang="zh-CN" b="0" i="0">
                        <a:solidFill>
                          <a:srgbClr val="6565FF"/>
                        </a:solidFill>
                        <a:latin typeface="Cambria Math" pitchFamily="34" charset="0"/>
                        <a:ea typeface="Cambria Math" pitchFamily="34" charset="-122"/>
                        <a:cs typeface="Cambria Math" pitchFamily="34" charset="-120"/>
                      </a:rPr>
                      <m:t>(0,1+</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3</m:t>
                        </m:r>
                      </m:e>
                    </m:rad>
                    <m:r>
                      <a:rPr lang="en-US" altLang="zh-CN" b="0" i="0">
                        <a:solidFill>
                          <a:srgbClr val="6565FF"/>
                        </a:solidFill>
                        <a:latin typeface="Cambria Math" pitchFamily="34" charset="0"/>
                        <a:ea typeface="Cambria Math" pitchFamily="34" charset="-122"/>
                        <a:cs typeface="Cambria Math" pitchFamily="34" charset="-120"/>
                      </a:rPr>
                      <m:t>,0</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(0,0,</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7_AN.20_1#97da4e45d?vcp=1&amp;vop=1&amp;pid=bb0cd0716&amp;color=36,64,97&amp;vtp=1&amp;bbb=1&amp;hb=1"/>
              <p:cNvSpPr>
                <a:spLocks noRot="1" noChangeAspect="1" noMove="1" noResize="1" noEditPoints="1" noAdjustHandles="1" noChangeArrowheads="1" noChangeShapeType="1" noTextEdit="1"/>
              </p:cNvSpPr>
              <p:nvPr/>
            </p:nvSpPr>
            <p:spPr>
              <a:xfrm>
                <a:off x="539496" y="2184450"/>
                <a:ext cx="11109960" cy="1230059"/>
              </a:xfrm>
              <a:prstGeom prst="rect">
                <a:avLst/>
              </a:prstGeom>
              <a:blipFill>
                <a:blip r:embed="rId5"/>
                <a:stretch>
                  <a:fillRect l="-1317" r="-274" b="-11386"/>
                </a:stretch>
              </a:blipFill>
              <a:ln/>
            </p:spPr>
            <p:txBody>
              <a:bodyPr/>
              <a:lstStyle/>
              <a:p>
                <a:r>
                  <a:rPr lang="zh-CN" altLang="en-US">
                    <a:noFill/>
                  </a:rPr>
                  <a:t> </a:t>
                </a:r>
              </a:p>
            </p:txBody>
          </p:sp>
        </mc:Fallback>
      </mc:AlternateContent>
      <p:pic>
        <p:nvPicPr>
          <p:cNvPr id="5" name="QO_7_AN.20_2#97da4e45d?vcp=1&amp;vop=1&amp;pid=bb0cd0716&amp;color=36,64,97&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654296" y="3551224"/>
            <a:ext cx="2889504"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AN.20_3#97da4e45d?vcp=1&amp;vop=1&amp;pid=bb0cd0716&amp;color=36,64,97&amp;vtp=1&amp;bt=1&amp;bbb=1&amp;hb=1"/>
              <p:cNvSpPr/>
              <p:nvPr/>
            </p:nvSpPr>
            <p:spPr>
              <a:xfrm>
                <a:off x="539496" y="1451279"/>
                <a:ext cx="11109960" cy="41357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设点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m:t>
                    </m:r>
                  </m:oMath>
                </a14:m>
                <a:r>
                  <a:rPr lang="en-US" altLang="zh-CN" sz="1800" b="0" i="0" dirty="0">
                    <a:solidFill>
                      <a:srgbClr val="6565FF"/>
                    </a:solidFill>
                    <a:latin typeface="Times New Roman" pitchFamily="34" charset="0"/>
                    <a:ea typeface="微软雅黑" pitchFamily="34" charset="-122"/>
                    <a:cs typeface="Times New Roman" pitchFamily="34" charset="-120"/>
                  </a:rPr>
                  <a:t>的坐标为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𝑂𝐵</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𝑦</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𝑧</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𝑂𝐶</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𝑧</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𝑂𝐷</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𝑧</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𝑂𝑃</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𝑦</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均在球</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m:t>
                    </m:r>
                  </m:oMath>
                </a14:m>
                <a:r>
                  <a:rPr lang="en-US" altLang="zh-CN" sz="1800" b="0" i="0" dirty="0">
                    <a:solidFill>
                      <a:srgbClr val="6565FF"/>
                    </a:solidFill>
                    <a:latin typeface="Times New Roman" pitchFamily="34" charset="0"/>
                    <a:ea typeface="微软雅黑" pitchFamily="34" charset="-122"/>
                    <a:cs typeface="Times New Roman" pitchFamily="34" charset="-120"/>
                  </a:rPr>
                  <a:t>的球面上，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𝑂𝐶</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𝑦</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𝑂𝐷</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，得</a:t>
                </a:r>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𝑂𝑃</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𝑧</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𝑂</m:t>
                    </m:r>
                  </m:oMath>
                </a14:m>
                <a:r>
                  <a:rPr lang="en-US" altLang="zh-CN" b="0" i="0" dirty="0">
                    <a:solidFill>
                      <a:srgbClr val="6565FF"/>
                    </a:solidFill>
                    <a:latin typeface="Times New Roman" pitchFamily="34" charset="0"/>
                    <a:ea typeface="微软雅黑" pitchFamily="34" charset="-122"/>
                    <a:cs typeface="Times New Roman" pitchFamily="34" charset="-120"/>
                  </a:rPr>
                  <a:t>的坐标为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(0,1,0)</m:t>
                    </m:r>
                  </m:oMath>
                </a14:m>
                <a:r>
                  <a:rPr lang="en-US" altLang="zh-CN" b="0" i="0" dirty="0">
                    <a:solidFill>
                      <a:srgbClr val="6565FF"/>
                    </a:solidFill>
                    <a:latin typeface="Times New Roman" pitchFamily="34" charset="0"/>
                    <a:ea typeface="微软雅黑" pitchFamily="34" charset="-122"/>
                    <a:cs typeface="Times New Roman" pitchFamily="34" charset="-120"/>
                  </a:rPr>
                  <a:t>，故点</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𝑂</m:t>
                    </m:r>
                  </m:oMath>
                </a14:m>
                <a:r>
                  <a:rPr lang="en-US" altLang="zh-CN" b="0" i="0" dirty="0">
                    <a:solidFill>
                      <a:srgbClr val="6565FF"/>
                    </a:solidFill>
                    <a:latin typeface="Times New Roman" pitchFamily="34" charset="0"/>
                    <a:ea typeface="微软雅黑" pitchFamily="34" charset="-122"/>
                    <a:cs typeface="Times New Roman" pitchFamily="34" charset="-120"/>
                  </a:rPr>
                  <a:t>在平面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𝐴𝐵𝐶𝐷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内.</a:t>
                </a:r>
                <a:endParaRPr lang="en-US" altLang="zh-CN" dirty="0"/>
              </a:p>
            </p:txBody>
          </p:sp>
        </mc:Choice>
        <mc:Fallback>
          <p:sp>
            <p:nvSpPr>
              <p:cNvPr id="2" name="QO_7_AN.20_3#97da4e45d?vcp=1&amp;vop=1&amp;pid=bb0cd0716&amp;color=36,64,97&amp;vtp=1&amp;bt=1&amp;bbb=1&amp;hb=1"/>
              <p:cNvSpPr>
                <a:spLocks noRot="1" noChangeAspect="1" noMove="1" noResize="1" noEditPoints="1" noAdjustHandles="1" noChangeArrowheads="1" noChangeShapeType="1" noTextEdit="1"/>
              </p:cNvSpPr>
              <p:nvPr/>
            </p:nvSpPr>
            <p:spPr>
              <a:xfrm>
                <a:off x="539496" y="1451279"/>
                <a:ext cx="11109960" cy="4135755"/>
              </a:xfrm>
              <a:prstGeom prst="rect">
                <a:avLst/>
              </a:prstGeom>
              <a:blipFill>
                <a:blip r:embed="rId3"/>
                <a:stretch>
                  <a:fillRect l="-1317" b="-33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1_1#47e80274d?vcp=1&amp;vop=1&amp;pid=bb0cd0716&amp;color=36,64,97&amp;vtp=1&amp;bt=1&amp;bbb=1"/>
              <p:cNvSpPr/>
              <p:nvPr/>
            </p:nvSpPr>
            <p:spPr>
              <a:xfrm>
                <a:off x="539496" y="260488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（ii）</a:t>
                </a:r>
                <a:r>
                  <a:rPr lang="en-US" altLang="zh-CN" sz="1800" b="0" i="0" dirty="0">
                    <a:solidFill>
                      <a:srgbClr val="244061"/>
                    </a:solidFill>
                    <a:latin typeface="Times New Roman" pitchFamily="34" charset="0"/>
                    <a:ea typeface="微软雅黑" pitchFamily="34" charset="-122"/>
                    <a:cs typeface="Times New Roman" pitchFamily="34" charset="-120"/>
                  </a:rPr>
                  <a:t>求直线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𝐴𝐶</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所成角的余弦值.</a:t>
                </a:r>
                <a:endParaRPr lang="en-US" altLang="zh-CN" sz="1800" dirty="0"/>
              </a:p>
            </p:txBody>
          </p:sp>
        </mc:Choice>
        <mc:Fallback>
          <p:sp>
            <p:nvSpPr>
              <p:cNvPr id="2" name="QO_7_BD.21_1#47e80274d?vcp=1&amp;vop=1&amp;pid=bb0cd0716&amp;color=36,64,97&amp;vtp=1&amp;bt=1&amp;bbb=1"/>
              <p:cNvSpPr>
                <a:spLocks noRot="1" noChangeAspect="1" noMove="1" noResize="1" noEditPoints="1" noAdjustHandles="1" noChangeArrowheads="1" noChangeShapeType="1" noTextEdit="1"/>
              </p:cNvSpPr>
              <p:nvPr/>
            </p:nvSpPr>
            <p:spPr>
              <a:xfrm>
                <a:off x="539496" y="2604883"/>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22_1#47e80274d?vcp=1&amp;vop=1&amp;pid=bb0cd0716&amp;color=36,64,97&amp;vtp=1&amp;bbb=1"/>
              <p:cNvSpPr/>
              <p:nvPr/>
            </p:nvSpPr>
            <p:spPr>
              <a:xfrm>
                <a:off x="539496" y="2978517"/>
                <a:ext cx="11109960" cy="1474851"/>
              </a:xfrm>
              <a:prstGeom prst="rect">
                <a:avLst/>
              </a:prstGeom>
              <a:noFill/>
              <a:ln/>
            </p:spPr>
            <p:txBody>
              <a:bodyPr wrap="none" lIns="0" tIns="0" rIns="0" bIns="0" rtlCol="0" anchor="t"/>
              <a:lstStyle/>
              <a:p>
                <a:pPr algn="l" latinLnBrk="1">
                  <a:lnSpc>
                    <a:spcPts val="37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易知</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𝑃𝑂</m:t>
                        </m:r>
                      </m:e>
                    </m:acc>
                    <m:r>
                      <a:rPr lang="en-US" altLang="zh-CN" sz="1800" b="0" i="0">
                        <a:solidFill>
                          <a:srgbClr val="6565FF"/>
                        </a:solidFill>
                        <a:latin typeface="Cambria Math" pitchFamily="34" charset="0"/>
                        <a:ea typeface="Cambria Math" pitchFamily="34" charset="-122"/>
                        <a:cs typeface="Cambria Math" pitchFamily="34" charset="-120"/>
                      </a:rPr>
                      <m:t>=(0,1,−</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𝐴𝐶</m:t>
                        </m:r>
                      </m:e>
                    </m:acc>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𝑃𝑂</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𝐴𝐶</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𝑃𝑂</m:t>
                            </m:r>
                          </m:e>
                        </m:acc>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𝐴𝐶</m:t>
                            </m:r>
                          </m:e>
                        </m:acc>
                      </m:num>
                      <m:den>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𝑃𝑂</m:t>
                            </m:r>
                          </m:e>
                        </m:acc>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𝐴𝐶</m:t>
                            </m:r>
                          </m:e>
                        </m:acc>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6</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oMath>
                </a14:m>
                <a:r>
                  <a:rPr lang="en-US" altLang="zh-CN" sz="1800" b="0" i="0" dirty="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𝑃𝑂</m:t>
                    </m:r>
                  </m:oMath>
                </a14:m>
                <a:r>
                  <a:rPr lang="en-US" altLang="zh-CN" sz="1800" b="0" i="0" dirty="0">
                    <a:solidFill>
                      <a:srgbClr val="6565FF"/>
                    </a:solidFill>
                    <a:latin typeface="Times New Roman" pitchFamily="34" charset="0"/>
                    <a:ea typeface="微软雅黑" pitchFamily="34" charset="-122"/>
                    <a:cs typeface="Times New Roman" pitchFamily="34" charset="-120"/>
                  </a:rPr>
                  <a:t>所成角的余弦值为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7_AN.22_1#47e80274d?vcp=1&amp;vop=1&amp;pid=bb0cd0716&amp;color=36,64,97&amp;vtp=1&amp;bbb=1"/>
              <p:cNvSpPr>
                <a:spLocks noRot="1" noChangeAspect="1" noMove="1" noResize="1" noEditPoints="1" noAdjustHandles="1" noChangeArrowheads="1" noChangeShapeType="1" noTextEdit="1"/>
              </p:cNvSpPr>
              <p:nvPr/>
            </p:nvSpPr>
            <p:spPr>
              <a:xfrm>
                <a:off x="539496" y="2978517"/>
                <a:ext cx="11109960" cy="1474851"/>
              </a:xfrm>
              <a:prstGeom prst="rect">
                <a:avLst/>
              </a:prstGeom>
              <a:blipFill>
                <a:blip r:embed="rId4"/>
                <a:stretch>
                  <a:fillRect l="-1317" b="-53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4_BD#8bc7d3c95?vcp=1&amp;pid=b4a9c2e4e&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直线与平面所成的角</a:t>
            </a:r>
            <a:endParaRPr lang="en-US" altLang="zh-CN" sz="2000" dirty="0"/>
          </a:p>
        </p:txBody>
      </p:sp>
      <mc:AlternateContent xmlns:mc="http://schemas.openxmlformats.org/markup-compatibility/2006">
        <mc:Choice xmlns:a14="http://schemas.microsoft.com/office/drawing/2010/main" Requires="a14">
          <p:sp>
            <p:nvSpPr>
              <p:cNvPr id="3" name="QC_5_BD.23_1#75f39db21?vaa=1&amp;vcp=1&amp;vop=1&amp;pid=8bc7d3c95&amp;color=36,64,97&amp;vtp=1&amp;bbb=1&amp;hb=1"/>
              <p:cNvSpPr/>
              <p:nvPr/>
            </p:nvSpPr>
            <p:spPr>
              <a:xfrm>
                <a:off x="539496" y="1221446"/>
                <a:ext cx="11109960" cy="795655"/>
              </a:xfrm>
              <a:prstGeom prst="rect">
                <a:avLst/>
              </a:prstGeom>
              <a:noFill/>
              <a:ln/>
            </p:spPr>
            <p:txBody>
              <a:bodyPr wrap="none" lIns="0" tIns="0" rIns="0" bIns="0" rtlCol="0" anchor="t"/>
              <a:lstStyle/>
              <a:p>
                <a:pPr algn="l" latinLnBrk="1">
                  <a:lnSpc>
                    <a:spcPts val="35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[全国新课标Ⅱ2024⋅7,5分]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已知正三棱台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的体积为</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52</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成角的正切值为(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C_5_BD.23_1#75f39db21?vaa=1&amp;vcp=1&amp;vop=1&amp;pid=8bc7d3c95&amp;color=36,64,97&amp;vtp=1&amp;bbb=1&amp;hb=1"/>
              <p:cNvSpPr>
                <a:spLocks noRot="1" noChangeAspect="1" noMove="1" noResize="1" noEditPoints="1" noAdjustHandles="1" noChangeArrowheads="1" noChangeShapeType="1" noTextEdit="1"/>
              </p:cNvSpPr>
              <p:nvPr/>
            </p:nvSpPr>
            <p:spPr>
              <a:xfrm>
                <a:off x="539496" y="1221446"/>
                <a:ext cx="11109960" cy="795655"/>
              </a:xfrm>
              <a:prstGeom prst="rect">
                <a:avLst/>
              </a:prstGeom>
              <a:blipFill>
                <a:blip r:embed="rId3"/>
                <a:stretch>
                  <a:fillRect l="-1317" r="-110" b="-1755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BD.23_2#75f39db21.choices?vaa=1&amp;vcp=1&amp;vop=1&amp;pid=8bc7d3c95&amp;color=36,64,97&amp;vtp=1&amp;bbb=1"/>
              <p:cNvSpPr/>
              <p:nvPr/>
            </p:nvSpPr>
            <p:spPr>
              <a:xfrm>
                <a:off x="539496" y="2028023"/>
                <a:ext cx="11109960" cy="525463"/>
              </a:xfrm>
              <a:prstGeom prst="rect">
                <a:avLst/>
              </a:prstGeom>
              <a:noFill/>
              <a:ln/>
            </p:spPr>
            <p:txBody>
              <a:bodyPr wrap="none" lIns="0" tIns="0" rIns="0" bIns="0" rtlCol="0" anchor="t"/>
              <a:lstStyle/>
              <a:p>
                <a:pPr latinLnBrk="1">
                  <a:lnSpc>
                    <a:spcPts val="4500"/>
                  </a:lnSpc>
                  <a:tabLst>
                    <a:tab pos="2834640" algn="l"/>
                    <a:tab pos="5656580" algn="l"/>
                    <a:tab pos="84785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800" dirty="0"/>
              </a:p>
            </p:txBody>
          </p:sp>
        </mc:Choice>
        <mc:Fallback>
          <p:sp>
            <p:nvSpPr>
              <p:cNvPr id="5" name="QC_5_BD.23_2#75f39db21.choices?vaa=1&amp;vcp=1&amp;vop=1&amp;pid=8bc7d3c95&amp;color=36,64,97&amp;vtp=1&amp;bbb=1"/>
              <p:cNvSpPr>
                <a:spLocks noRot="1" noChangeAspect="1" noMove="1" noResize="1" noEditPoints="1" noAdjustHandles="1" noChangeArrowheads="1" noChangeShapeType="1" noTextEdit="1"/>
              </p:cNvSpPr>
              <p:nvPr/>
            </p:nvSpPr>
            <p:spPr>
              <a:xfrm>
                <a:off x="539496" y="2028023"/>
                <a:ext cx="11109960" cy="525463"/>
              </a:xfrm>
              <a:prstGeom prst="rect">
                <a:avLst/>
              </a:prstGeom>
              <a:blipFill>
                <a:blip r:embed="rId4"/>
                <a:stretch>
                  <a:fillRect l="-1317" b="-15116"/>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75f39db21?vaa=1&amp;vcp=1&amp;vop=1&amp;pid=8bc7d3c95&amp;color=36,64,97&amp;mp=1&amp;vtp=1&amp;bt=1&amp;bbb=1&amp;hb=1"/>
              <p:cNvSpPr/>
              <p:nvPr/>
            </p:nvSpPr>
            <p:spPr>
              <a:xfrm>
                <a:off x="539496" y="863968"/>
                <a:ext cx="11109960" cy="1111504"/>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设正三棱台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𝐶</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的高为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×6×6×</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=9</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500"/>
                  </a:lnSpc>
                </a:pP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𝑆</m:t>
                        </m:r>
                      </m:e>
                      <m:sub>
                        <m:r>
                          <m:rPr>
                            <m:nor/>
                          </m:rPr>
                          <a:rPr lang="en-US" altLang="zh-CN" b="0" i="0">
                            <a:solidFill>
                              <a:srgbClr val="003760"/>
                            </a:solidFill>
                            <a:latin typeface="SimSun" pitchFamily="34" charset="0"/>
                            <a:ea typeface="SimSun" pitchFamily="34" charset="-122"/>
                            <a:cs typeface="SimSun"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𝐴</m:t>
                            </m:r>
                          </m:e>
                          <m:sub>
                            <m:r>
                              <a:rPr lang="en-US" altLang="zh-CN" b="0" i="0">
                                <a:solidFill>
                                  <a:srgbClr val="003760"/>
                                </a:solidFill>
                                <a:latin typeface="Cambria Math" pitchFamily="34" charset="0"/>
                                <a:ea typeface="Cambria Math" pitchFamily="34" charset="-122"/>
                                <a:cs typeface="Cambria Math" pitchFamily="34" charset="-120"/>
                              </a:rPr>
                              <m:t>1</m:t>
                            </m:r>
                          </m:sub>
                        </m:sSub>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𝐵</m:t>
                            </m:r>
                          </m:e>
                          <m:sub>
                            <m:r>
                              <a:rPr lang="en-US" altLang="zh-CN" b="0" i="0">
                                <a:solidFill>
                                  <a:srgbClr val="003760"/>
                                </a:solidFill>
                                <a:latin typeface="Cambria Math" pitchFamily="34" charset="0"/>
                                <a:ea typeface="Cambria Math" pitchFamily="34" charset="-122"/>
                                <a:cs typeface="Cambria Math" pitchFamily="34" charset="-120"/>
                              </a:rPr>
                              <m:t>1</m:t>
                            </m:r>
                          </m:sub>
                        </m:sSub>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𝐶</m:t>
                            </m:r>
                          </m:e>
                          <m:sub>
                            <m:r>
                              <a:rPr lang="en-US" altLang="zh-CN" b="0" i="0">
                                <a:solidFill>
                                  <a:srgbClr val="003760"/>
                                </a:solidFill>
                                <a:latin typeface="Cambria Math" pitchFamily="34" charset="0"/>
                                <a:ea typeface="Cambria Math" pitchFamily="34" charset="-122"/>
                                <a:cs typeface="Cambria Math" pitchFamily="34" charset="-120"/>
                              </a:rPr>
                              <m:t>1</m:t>
                            </m:r>
                          </m:sub>
                        </m:sSub>
                      </m:sub>
                    </m:sSub>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×2×2×</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C_5_AS.25_1#75f39db21?vaa=1&amp;vcp=1&amp;vop=1&amp;pid=8bc7d3c95&amp;color=36,64,97&amp;mp=1&amp;vtp=1&amp;bt=1&amp;bbb=1&amp;hb=1"/>
              <p:cNvSpPr>
                <a:spLocks noRot="1" noChangeAspect="1" noMove="1" noResize="1" noEditPoints="1" noAdjustHandles="1" noChangeArrowheads="1" noChangeShapeType="1" noTextEdit="1"/>
              </p:cNvSpPr>
              <p:nvPr/>
            </p:nvSpPr>
            <p:spPr>
              <a:xfrm>
                <a:off x="539496" y="863968"/>
                <a:ext cx="11109960" cy="1111504"/>
              </a:xfrm>
              <a:prstGeom prst="rect">
                <a:avLst/>
              </a:prstGeom>
              <a:blipFill>
                <a:blip r:embed="rId3"/>
                <a:stretch>
                  <a:fillRect l="-1317" b="-6593"/>
                </a:stretch>
              </a:blipFill>
              <a:ln/>
            </p:spPr>
            <p:txBody>
              <a:bodyPr/>
              <a:lstStyle/>
              <a:p>
                <a:r>
                  <a:rPr lang="zh-CN" altLang="en-US">
                    <a:noFill/>
                  </a:rPr>
                  <a:t> </a:t>
                </a:r>
              </a:p>
            </p:txBody>
          </p:sp>
        </mc:Fallback>
      </mc:AlternateContent>
      <p:pic>
        <p:nvPicPr>
          <p:cNvPr id="3" name="QC_5_AS.25_2#75f39db21?htil=3&amp;vaa=1&amp;vcp=1&amp;vop=1&amp;pid=8bc7d3c95&amp;color=36,64,97&amp;tib=255,255,255&amp;vtp=1&amp;hs=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07424" y="1584630"/>
            <a:ext cx="2523744"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AN.26_1#75f39db21?vaa=1&amp;vcp=1&amp;vop=1&amp;pid=8bc7d3c95&amp;color=36,64,97&amp;vtp=1&amp;bbb=1"/>
          <p:cNvSpPr/>
          <p:nvPr/>
        </p:nvSpPr>
        <p:spPr>
          <a:xfrm>
            <a:off x="539496" y="5787249"/>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1800" dirty="0"/>
          </a:p>
        </p:txBody>
      </p:sp>
      <mc:AlternateContent xmlns:mc="http://schemas.openxmlformats.org/markup-compatibility/2006">
        <mc:Choice xmlns:a14="http://schemas.microsoft.com/office/drawing/2010/main" Requires="a14">
          <p:sp>
            <p:nvSpPr>
              <p:cNvPr id="6" name="QC_5_AS.25_3#75f39db21?htil=3&amp;vaa=1&amp;vcp=1&amp;vop=1&amp;pid=8bc7d3c95&amp;color=36,64,97&amp;vtp=1&amp;bbb=1&amp;hb=1&amp;hs=1">
                <a:extLst>
                  <a:ext uri="{FF2B5EF4-FFF2-40B4-BE49-F238E27FC236}">
                    <a16:creationId xmlns:a16="http://schemas.microsoft.com/office/drawing/2014/main" id="{E21798BA-3876-24FB-0F3B-DC09BFA64F68}"/>
                  </a:ext>
                </a:extLst>
              </p:cNvPr>
              <p:cNvSpPr/>
              <p:nvPr/>
            </p:nvSpPr>
            <p:spPr>
              <a:xfrm>
                <a:off x="539995" y="4247946"/>
                <a:ext cx="11112011" cy="1497140"/>
              </a:xfrm>
              <a:prstGeom prst="rect">
                <a:avLst/>
              </a:prstGeom>
              <a:noFill/>
              <a:ln/>
            </p:spPr>
            <p:txBody>
              <a:bodyPr wrap="none" lIns="0" tIns="0" rIns="0" bIns="0" rtlCol="0" anchor="t"/>
              <a:lstStyle/>
              <a:p>
                <a:pPr latinLnBrk="1">
                  <a:lnSpc>
                    <a:spcPts val="3500"/>
                  </a:lnSpc>
                </a:pP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m:t>
                    </m:r>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FF8827"/>
                    </a:solidFill>
                    <a:latin typeface="Times New Roman" pitchFamily="34" charset="0"/>
                    <a:ea typeface="微软雅黑" pitchFamily="34" charset="-122"/>
                    <a:cs typeface="Times New Roman" pitchFamily="34" charset="-120"/>
                  </a:rPr>
                  <a:t>（提示：边长为</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的正三角形的中心到各顶点的</a:t>
                </a:r>
              </a:p>
              <a:p>
                <a:pPr latinLnBrk="1">
                  <a:lnSpc>
                    <a:spcPts val="5500"/>
                  </a:lnSpc>
                </a:pPr>
                <a:r>
                  <a:rPr lang="en-US" altLang="zh-CN" sz="1800" b="0" i="0">
                    <a:solidFill>
                      <a:srgbClr val="FF8827"/>
                    </a:solidFill>
                    <a:latin typeface="Times New Roman" pitchFamily="34" charset="0"/>
                    <a:ea typeface="微软雅黑" pitchFamily="34" charset="-122"/>
                    <a:cs typeface="Times New Roman" pitchFamily="34" charset="-120"/>
                  </a:rPr>
                  <a:t>距离为</a:t>
                </a:r>
                <a14:m>
                  <m:oMath xmlns:m="http://schemas.openxmlformats.org/officeDocument/2006/math">
                    <m:f>
                      <m:f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FF8827"/>
                                </a:solidFill>
                                <a:latin typeface="Cambria Math" pitchFamily="34" charset="0"/>
                                <a:ea typeface="Cambria Math" pitchFamily="34" charset="-122"/>
                                <a:cs typeface="Cambria Math" pitchFamily="34" charset="-120"/>
                              </a:rPr>
                              <m:t>3</m:t>
                            </m:r>
                          </m:e>
                        </m:rad>
                      </m:num>
                      <m:den>
                        <m:r>
                          <a:rPr lang="en-US" altLang="zh-CN" sz="1800" b="0" i="0">
                            <a:solidFill>
                              <a:srgbClr val="FF8827"/>
                            </a:solidFill>
                            <a:latin typeface="Cambria Math" pitchFamily="34" charset="0"/>
                            <a:ea typeface="Cambria Math" pitchFamily="34" charset="-122"/>
                            <a:cs typeface="Cambria Math" pitchFamily="34" charset="-120"/>
                          </a:rPr>
                          <m:t>3</m:t>
                        </m:r>
                      </m:den>
                    </m:f>
                    <m:r>
                      <a:rPr lang="en-US" altLang="zh-CN" sz="1800" b="0" i="0">
                        <a:solidFill>
                          <a:srgbClr val="FF8827"/>
                        </a:solidFill>
                        <a:latin typeface="Cambria Math" pitchFamily="34" charset="0"/>
                        <a:ea typeface="Cambria Math" pitchFamily="34" charset="-122"/>
                        <a:cs typeface="Cambria Math" pitchFamily="34" charset="-120"/>
                      </a:rPr>
                      <m:t>𝑎</m:t>
                    </m:r>
                  </m:oMath>
                </a14:m>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𝑂𝐴</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𝐴𝐷</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𝐷</m:t>
                        </m:r>
                      </m:num>
                      <m:den>
                        <m:r>
                          <a:rPr lang="en-US" altLang="zh-CN" sz="1800" b="0" i="0">
                            <a:solidFill>
                              <a:srgbClr val="003760"/>
                            </a:solidFill>
                            <a:latin typeface="Cambria Math" pitchFamily="34" charset="0"/>
                            <a:ea typeface="Cambria Math" pitchFamily="34" charset="-122"/>
                            <a:cs typeface="Cambria Math" pitchFamily="34" charset="-120"/>
                          </a:rPr>
                          <m:t>𝐴𝐷</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num>
                      <m:den>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.故选</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6" name="QC_5_AS.25_3#75f39db21?htil=3&amp;vaa=1&amp;vcp=1&amp;vop=1&amp;pid=8bc7d3c95&amp;color=36,64,97&amp;vtp=1&amp;bbb=1&amp;hb=1&amp;hs=1">
                <a:extLst>
                  <a:ext uri="{FF2B5EF4-FFF2-40B4-BE49-F238E27FC236}">
                    <a16:creationId xmlns:a16="http://schemas.microsoft.com/office/drawing/2014/main" id="{E21798BA-3876-24FB-0F3B-DC09BFA64F68}"/>
                  </a:ext>
                </a:extLst>
              </p:cNvPr>
              <p:cNvSpPr>
                <a:spLocks noRot="1" noChangeAspect="1" noMove="1" noResize="1" noEditPoints="1" noAdjustHandles="1" noChangeArrowheads="1" noChangeShapeType="1" noTextEdit="1"/>
              </p:cNvSpPr>
              <p:nvPr/>
            </p:nvSpPr>
            <p:spPr>
              <a:xfrm>
                <a:off x="539995" y="4247946"/>
                <a:ext cx="11112011" cy="1497140"/>
              </a:xfrm>
              <a:prstGeom prst="rect">
                <a:avLst/>
              </a:prstGeom>
              <a:blipFill>
                <a:blip r:embed="rId5"/>
                <a:stretch>
                  <a:fillRect l="-1317" b="-938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5_AS.25_3#75f39db21?htil=3&amp;vaa=1&amp;vcp=1&amp;vop=1&amp;pid=8bc7d3c95&amp;color=36,64,97&amp;vtp=1&amp;bbb=1&amp;hb=1&amp;hs=1">
                <a:extLst>
                  <a:ext uri="{FF2B5EF4-FFF2-40B4-BE49-F238E27FC236}">
                    <a16:creationId xmlns:a16="http://schemas.microsoft.com/office/drawing/2014/main" id="{40FBD23C-63E0-320C-48D8-6A1368BE2707}"/>
                  </a:ext>
                </a:extLst>
              </p:cNvPr>
              <p:cNvSpPr/>
              <p:nvPr/>
            </p:nvSpPr>
            <p:spPr>
              <a:xfrm>
                <a:off x="539496" y="1986013"/>
                <a:ext cx="8458200" cy="1016000"/>
              </a:xfrm>
              <a:prstGeom prst="rect">
                <a:avLst/>
              </a:prstGeom>
              <a:noFill/>
              <a:ln/>
            </p:spPr>
            <p:txBody>
              <a:bodyPr wrap="square" lIns="0" tIns="0" rIns="0" bIns="0" rtlCol="0" anchor="t"/>
              <a:lstStyle/>
              <a:p>
                <a:pPr latinLnBrk="1">
                  <a:lnSpc>
                    <a:spcPts val="40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正三棱台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𝐶</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的体积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𝑉</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m:rPr>
                            <m:nor/>
                          </m:rPr>
                          <a:rPr lang="en-US" altLang="zh-CN" sz="1800" b="0" i="0">
                            <a:solidFill>
                              <a:srgbClr val="003760"/>
                            </a:solidFill>
                            <a:latin typeface="SimSun" pitchFamily="34" charset="0"/>
                            <a:ea typeface="SimSun" pitchFamily="34" charset="-122"/>
                            <a:cs typeface="SimSun"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𝐶</m:t>
                            </m:r>
                          </m:e>
                          <m:sub>
                            <m:r>
                              <a:rPr lang="en-US" altLang="zh-CN" sz="1800" b="0" i="0">
                                <a:solidFill>
                                  <a:srgbClr val="003760"/>
                                </a:solidFill>
                                <a:latin typeface="Cambria Math" pitchFamily="34" charset="0"/>
                                <a:ea typeface="Cambria Math" pitchFamily="34" charset="-122"/>
                                <a:cs typeface="Cambria Math" pitchFamily="34" charset="-120"/>
                              </a:rPr>
                              <m:t>1</m:t>
                            </m:r>
                          </m:sub>
                        </m:sSub>
                      </m:sub>
                    </m:sSub>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m:rPr>
                                <m:nor/>
                              </m:rPr>
                              <a:rPr lang="en-US" altLang="zh-CN" sz="1800" b="0" i="0">
                                <a:solidFill>
                                  <a:srgbClr val="003760"/>
                                </a:solidFill>
                                <a:latin typeface="SimSun" pitchFamily="34" charset="0"/>
                                <a:ea typeface="SimSun" pitchFamily="34" charset="-122"/>
                                <a:cs typeface="SimSun"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𝐶</m:t>
                                </m:r>
                              </m:e>
                              <m:sub>
                                <m:r>
                                  <a:rPr lang="en-US" altLang="zh-CN" sz="1800" b="0" i="0">
                                    <a:solidFill>
                                      <a:srgbClr val="003760"/>
                                    </a:solidFill>
                                    <a:latin typeface="Cambria Math" pitchFamily="34" charset="0"/>
                                    <a:ea typeface="Cambria Math" pitchFamily="34" charset="-122"/>
                                    <a:cs typeface="Cambria Math" pitchFamily="34" charset="-120"/>
                                  </a:rPr>
                                  <m:t>1</m:t>
                                </m:r>
                              </m:sub>
                            </m:sSub>
                          </m:sub>
                        </m:sSub>
                      </m:e>
                    </m:ra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×(9</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9</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e>
                    </m:ra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ct val="110000"/>
                  </a:lnSpc>
                </a:pPr>
                <a:endParaRPr lang="en-US" altLang="zh-CN" sz="100" dirty="0"/>
              </a:p>
            </p:txBody>
          </p:sp>
        </mc:Choice>
        <mc:Fallback>
          <p:sp>
            <p:nvSpPr>
              <p:cNvPr id="7" name="QC_5_AS.25_3#75f39db21?htil=3&amp;vaa=1&amp;vcp=1&amp;vop=1&amp;pid=8bc7d3c95&amp;color=36,64,97&amp;vtp=1&amp;bbb=1&amp;hb=1&amp;hs=1">
                <a:extLst>
                  <a:ext uri="{FF2B5EF4-FFF2-40B4-BE49-F238E27FC236}">
                    <a16:creationId xmlns:a16="http://schemas.microsoft.com/office/drawing/2014/main" id="{40FBD23C-63E0-320C-48D8-6A1368BE2707}"/>
                  </a:ext>
                </a:extLst>
              </p:cNvPr>
              <p:cNvSpPr>
                <a:spLocks noRot="1" noChangeAspect="1" noMove="1" noResize="1" noEditPoints="1" noAdjustHandles="1" noChangeArrowheads="1" noChangeShapeType="1" noTextEdit="1"/>
              </p:cNvSpPr>
              <p:nvPr/>
            </p:nvSpPr>
            <p:spPr>
              <a:xfrm>
                <a:off x="539496" y="1986013"/>
                <a:ext cx="8458200" cy="1016000"/>
              </a:xfrm>
              <a:prstGeom prst="rect">
                <a:avLst/>
              </a:prstGeom>
              <a:blipFill>
                <a:blip r:embed="rId6"/>
                <a:stretch>
                  <a:fillRect l="-649" b="-662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5_AS.25_3#75f39db21?htil=3&amp;vaa=1&amp;vcp=1&amp;vop=1&amp;pid=8bc7d3c95&amp;color=36,64,97&amp;vtp=1&amp;bbb=1&amp;hb=1&amp;hs=1">
                <a:extLst>
                  <a:ext uri="{FF2B5EF4-FFF2-40B4-BE49-F238E27FC236}">
                    <a16:creationId xmlns:a16="http://schemas.microsoft.com/office/drawing/2014/main" id="{E0460290-68E0-7BAC-A4EA-0B1D923266A6}"/>
                  </a:ext>
                </a:extLst>
              </p:cNvPr>
              <p:cNvSpPr/>
              <p:nvPr/>
            </p:nvSpPr>
            <p:spPr>
              <a:xfrm>
                <a:off x="539496" y="3031286"/>
                <a:ext cx="8458200" cy="1217740"/>
              </a:xfrm>
              <a:prstGeom prst="rect">
                <a:avLst/>
              </a:prstGeom>
              <a:noFill/>
              <a:ln/>
            </p:spPr>
            <p:txBody>
              <a:bodyPr wrap="none" lIns="0" tIns="0" rIns="0" bIns="0" rtlCol="0" anchor="t"/>
              <a:lstStyle/>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.如图，设</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和</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𝐶</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的中心分别为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𝐴𝑂</m:t>
                    </m:r>
                  </m:oMath>
                </a14:m>
                <a:r>
                  <a:rPr lang="en-US" altLang="zh-CN" sz="1800" b="0" i="0" dirty="0">
                    <a:solidFill>
                      <a:srgbClr val="003760"/>
                    </a:solidFill>
                    <a:latin typeface="Times New Roman" pitchFamily="34" charset="0"/>
                    <a:ea typeface="微软雅黑" pitchFamily="34" charset="-122"/>
                    <a:cs typeface="Times New Roman" pitchFamily="34" charset="-120"/>
                  </a:rPr>
                  <a:t>,作</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𝐷</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交平面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，由几何体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𝐴</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𝐵</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𝐶</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为正三棱台可知，点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且四边形</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𝐴</m:t>
                        </m:r>
                      </m:e>
                      <m:sub>
                        <m:r>
                          <a:rPr lang="en-US" altLang="zh-CN" b="0" i="0">
                            <a:solidFill>
                              <a:srgbClr val="003760"/>
                            </a:solidFill>
                            <a:latin typeface="Cambria Math" pitchFamily="34" charset="0"/>
                            <a:ea typeface="Cambria Math" pitchFamily="34" charset="-122"/>
                            <a:cs typeface="Cambria Math" pitchFamily="34" charset="-120"/>
                          </a:rPr>
                          <m:t>1</m:t>
                        </m:r>
                      </m:sub>
                    </m:sSub>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𝑂</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𝑂𝐷</m:t>
                    </m:r>
                  </m:oMath>
                </a14:m>
                <a:r>
                  <a:rPr lang="en-US" altLang="zh-CN" b="0" i="0" dirty="0">
                    <a:solidFill>
                      <a:srgbClr val="003760"/>
                    </a:solidFill>
                    <a:latin typeface="Times New Roman" pitchFamily="34" charset="0"/>
                    <a:ea typeface="微软雅黑" pitchFamily="34" charset="-122"/>
                    <a:cs typeface="Times New Roman" pitchFamily="34" charset="-120"/>
                  </a:rPr>
                  <a:t>为矩形，其中</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𝐴</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𝐴𝐷</m:t>
                    </m:r>
                  </m:oMath>
                </a14:m>
                <a:r>
                  <a:rPr lang="en-US" altLang="zh-CN" b="0" i="0" dirty="0">
                    <a:solidFill>
                      <a:srgbClr val="003760"/>
                    </a:solidFill>
                    <a:latin typeface="Times New Roman" pitchFamily="34" charset="0"/>
                    <a:ea typeface="微软雅黑" pitchFamily="34" charset="-122"/>
                    <a:cs typeface="Times New Roman" pitchFamily="34" charset="-120"/>
                  </a:rPr>
                  <a:t>即为直线</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𝐴</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𝐴</m:t>
                    </m:r>
                  </m:oMath>
                </a14:m>
                <a:r>
                  <a:rPr lang="en-US" altLang="zh-CN" b="0" i="0" dirty="0">
                    <a:solidFill>
                      <a:srgbClr val="003760"/>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𝐴𝐵𝐶</m:t>
                    </m:r>
                  </m:oMath>
                </a14:m>
                <a:r>
                  <a:rPr lang="en-US" altLang="zh-CN" b="0" i="0" dirty="0">
                    <a:solidFill>
                      <a:srgbClr val="003760"/>
                    </a:solidFill>
                    <a:latin typeface="Times New Roman" pitchFamily="34" charset="0"/>
                    <a:ea typeface="微软雅黑" pitchFamily="34" charset="-122"/>
                    <a:cs typeface="Times New Roman" pitchFamily="34" charset="-120"/>
                  </a:rPr>
                  <a:t>所成的角.由</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𝐴𝐵</m:t>
                    </m:r>
                    <m:r>
                      <a:rPr lang="en-US" altLang="zh-CN" b="0" i="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8" name="QC_5_AS.25_3#75f39db21?htil=3&amp;vaa=1&amp;vcp=1&amp;vop=1&amp;pid=8bc7d3c95&amp;color=36,64,97&amp;vtp=1&amp;bbb=1&amp;hb=1&amp;hs=1">
                <a:extLst>
                  <a:ext uri="{FF2B5EF4-FFF2-40B4-BE49-F238E27FC236}">
                    <a16:creationId xmlns:a16="http://schemas.microsoft.com/office/drawing/2014/main" id="{E0460290-68E0-7BAC-A4EA-0B1D923266A6}"/>
                  </a:ext>
                </a:extLst>
              </p:cNvPr>
              <p:cNvSpPr>
                <a:spLocks noRot="1" noChangeAspect="1" noMove="1" noResize="1" noEditPoints="1" noAdjustHandles="1" noChangeArrowheads="1" noChangeShapeType="1" noTextEdit="1"/>
              </p:cNvSpPr>
              <p:nvPr/>
            </p:nvSpPr>
            <p:spPr>
              <a:xfrm>
                <a:off x="539496" y="3031286"/>
                <a:ext cx="8458200" cy="1217740"/>
              </a:xfrm>
              <a:prstGeom prst="rect">
                <a:avLst/>
              </a:prstGeom>
              <a:blipFill>
                <a:blip r:embed="rId7"/>
                <a:stretch>
                  <a:fillRect l="-1730" r="-1514" b="-115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500"/>
                                        <p:tgtEl>
                                          <p:spTgt spid="7">
                                            <p:bg/>
                                          </p:spTgt>
                                        </p:tgtEl>
                                      </p:cBhvr>
                                    </p:animEffect>
                                    <p:anim calcmode="lin" valueType="num">
                                      <p:cBhvr>
                                        <p:cTn id="28" dur="500" fill="hold"/>
                                        <p:tgtEl>
                                          <p:spTgt spid="7">
                                            <p:bg/>
                                          </p:spTgt>
                                        </p:tgtEl>
                                        <p:attrNameLst>
                                          <p:attrName>ppt_x</p:attrName>
                                        </p:attrNameLst>
                                      </p:cBhvr>
                                      <p:tavLst>
                                        <p:tav tm="0">
                                          <p:val>
                                            <p:strVal val="#ppt_x"/>
                                          </p:val>
                                        </p:tav>
                                        <p:tav tm="100000">
                                          <p:val>
                                            <p:strVal val="#ppt_x"/>
                                          </p:val>
                                        </p:tav>
                                      </p:tavLst>
                                    </p:anim>
                                    <p:anim calcmode="lin" valueType="num">
                                      <p:cBhvr>
                                        <p:cTn id="29" dur="500" fill="hold"/>
                                        <p:tgtEl>
                                          <p:spTgt spid="7">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anim calcmode="lin" valueType="num">
                                      <p:cBhvr>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anim calcmode="lin" valueType="num">
                                      <p:cBhvr>
                                        <p:cTn id="38" dur="500" fill="hold"/>
                                        <p:tgtEl>
                                          <p:spTgt spid="8">
                                            <p:bg/>
                                          </p:spTgt>
                                        </p:tgtEl>
                                        <p:attrNameLst>
                                          <p:attrName>ppt_x</p:attrName>
                                        </p:attrNameLst>
                                      </p:cBhvr>
                                      <p:tavLst>
                                        <p:tav tm="0">
                                          <p:val>
                                            <p:strVal val="#ppt_x"/>
                                          </p:val>
                                        </p:tav>
                                        <p:tav tm="100000">
                                          <p:val>
                                            <p:strVal val="#ppt_x"/>
                                          </p:val>
                                        </p:tav>
                                      </p:tavLst>
                                    </p:anim>
                                    <p:anim calcmode="lin" valueType="num">
                                      <p:cBhvr>
                                        <p:cTn id="39" dur="500" fill="hold"/>
                                        <p:tgtEl>
                                          <p:spTgt spid="8">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anim calcmode="lin" valueType="num">
                                      <p:cBhvr>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8">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Effect transition="in" filter="fade">
                                      <p:cBhvr>
                                        <p:cTn id="47" dur="500"/>
                                        <p:tgtEl>
                                          <p:spTgt spid="8">
                                            <p:txEl>
                                              <p:pRg st="1" end="1"/>
                                            </p:txEl>
                                          </p:spTgt>
                                        </p:tgtEl>
                                      </p:cBhvr>
                                    </p:animEffect>
                                    <p:anim calcmode="lin" valueType="num">
                                      <p:cBhvr>
                                        <p:cTn id="4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49" dur="500" fill="hold"/>
                                        <p:tgtEl>
                                          <p:spTgt spid="8">
                                            <p:txEl>
                                              <p:pRg st="1" end="1"/>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
                                            <p:txEl>
                                              <p:pRg st="2" end="2"/>
                                            </p:txEl>
                                          </p:spTgt>
                                        </p:tgtEl>
                                        <p:attrNameLst>
                                          <p:attrName>style.visibility</p:attrName>
                                        </p:attrNameLst>
                                      </p:cBhvr>
                                      <p:to>
                                        <p:strVal val="visible"/>
                                      </p:to>
                                    </p:set>
                                    <p:animEffect transition="in" filter="fade">
                                      <p:cBhvr>
                                        <p:cTn id="52" dur="500"/>
                                        <p:tgtEl>
                                          <p:spTgt spid="8">
                                            <p:txEl>
                                              <p:pRg st="2" end="2"/>
                                            </p:txEl>
                                          </p:spTgt>
                                        </p:tgtEl>
                                      </p:cBhvr>
                                    </p:animEffect>
                                    <p:anim calcmode="lin" valueType="num">
                                      <p:cBhvr>
                                        <p:cTn id="5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4" dur="500" fill="hold"/>
                                        <p:tgtEl>
                                          <p:spTgt spid="8">
                                            <p:txEl>
                                              <p:pRg st="2" end="2"/>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bg/>
                                          </p:spTgt>
                                        </p:tgtEl>
                                        <p:attrNameLst>
                                          <p:attrName>style.visibility</p:attrName>
                                        </p:attrNameLst>
                                      </p:cBhvr>
                                      <p:to>
                                        <p:strVal val="visible"/>
                                      </p:to>
                                    </p:set>
                                    <p:animEffect transition="in" filter="fade">
                                      <p:cBhvr>
                                        <p:cTn id="57" dur="500"/>
                                        <p:tgtEl>
                                          <p:spTgt spid="6">
                                            <p:bg/>
                                          </p:spTgt>
                                        </p:tgtEl>
                                      </p:cBhvr>
                                    </p:animEffect>
                                    <p:anim calcmode="lin" valueType="num">
                                      <p:cBhvr>
                                        <p:cTn id="58" dur="500" fill="hold"/>
                                        <p:tgtEl>
                                          <p:spTgt spid="6">
                                            <p:bg/>
                                          </p:spTgt>
                                        </p:tgtEl>
                                        <p:attrNameLst>
                                          <p:attrName>ppt_x</p:attrName>
                                        </p:attrNameLst>
                                      </p:cBhvr>
                                      <p:tavLst>
                                        <p:tav tm="0">
                                          <p:val>
                                            <p:strVal val="#ppt_x"/>
                                          </p:val>
                                        </p:tav>
                                        <p:tav tm="100000">
                                          <p:val>
                                            <p:strVal val="#ppt_x"/>
                                          </p:val>
                                        </p:tav>
                                      </p:tavLst>
                                    </p:anim>
                                    <p:anim calcmode="lin" valueType="num">
                                      <p:cBhvr>
                                        <p:cTn id="59" dur="500" fill="hold"/>
                                        <p:tgtEl>
                                          <p:spTgt spid="6">
                                            <p:bg/>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xEl>
                                              <p:pRg st="0" end="0"/>
                                            </p:txEl>
                                          </p:spTgt>
                                        </p:tgtEl>
                                        <p:attrNameLst>
                                          <p:attrName>style.visibility</p:attrName>
                                        </p:attrNameLst>
                                      </p:cBhvr>
                                      <p:to>
                                        <p:strVal val="visible"/>
                                      </p:to>
                                    </p:set>
                                    <p:animEffect transition="in" filter="fade">
                                      <p:cBhvr>
                                        <p:cTn id="62" dur="500"/>
                                        <p:tgtEl>
                                          <p:spTgt spid="6">
                                            <p:txEl>
                                              <p:pRg st="0" end="0"/>
                                            </p:txEl>
                                          </p:spTgt>
                                        </p:tgtEl>
                                      </p:cBhvr>
                                    </p:animEffect>
                                    <p:anim calcmode="lin" valueType="num">
                                      <p:cBhvr>
                                        <p:cTn id="6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6">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
                                            <p:txEl>
                                              <p:pRg st="1" end="1"/>
                                            </p:txEl>
                                          </p:spTgt>
                                        </p:tgtEl>
                                        <p:attrNameLst>
                                          <p:attrName>style.visibility</p:attrName>
                                        </p:attrNameLst>
                                      </p:cBhvr>
                                      <p:to>
                                        <p:strVal val="visible"/>
                                      </p:to>
                                    </p:set>
                                    <p:animEffect transition="in" filter="fade">
                                      <p:cBhvr>
                                        <p:cTn id="67" dur="500"/>
                                        <p:tgtEl>
                                          <p:spTgt spid="6">
                                            <p:txEl>
                                              <p:pRg st="1" end="1"/>
                                            </p:txEl>
                                          </p:spTgt>
                                        </p:tgtEl>
                                      </p:cBhvr>
                                    </p:animEffect>
                                    <p:anim calcmode="lin" valueType="num">
                                      <p:cBhvr>
                                        <p:cTn id="6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69" dur="500" fill="hold"/>
                                        <p:tgtEl>
                                          <p:spTgt spid="6">
                                            <p:txEl>
                                              <p:pRg st="1" end="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
                                            <p:txEl>
                                              <p:pRg st="2" end="2"/>
                                            </p:txEl>
                                          </p:spTgt>
                                        </p:tgtEl>
                                        <p:attrNameLst>
                                          <p:attrName>style.visibility</p:attrName>
                                        </p:attrNameLst>
                                      </p:cBhvr>
                                      <p:to>
                                        <p:strVal val="visible"/>
                                      </p:to>
                                    </p:set>
                                    <p:animEffect transition="in" filter="fade">
                                      <p:cBhvr>
                                        <p:cTn id="72" dur="500"/>
                                        <p:tgtEl>
                                          <p:spTgt spid="6">
                                            <p:txEl>
                                              <p:pRg st="2" end="2"/>
                                            </p:txEl>
                                          </p:spTgt>
                                        </p:tgtEl>
                                      </p:cBhvr>
                                    </p:animEffect>
                                    <p:anim calcmode="lin" valueType="num">
                                      <p:cBhvr>
                                        <p:cTn id="7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7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5">
                                            <p:bg/>
                                          </p:spTgt>
                                        </p:tgtEl>
                                        <p:attrNameLst>
                                          <p:attrName>style.visibility</p:attrName>
                                        </p:attrNameLst>
                                      </p:cBhvr>
                                      <p:to>
                                        <p:strVal val="visible"/>
                                      </p:to>
                                    </p:set>
                                    <p:animEffect transition="in" filter="fade">
                                      <p:cBhvr>
                                        <p:cTn id="79" dur="500"/>
                                        <p:tgtEl>
                                          <p:spTgt spid="5">
                                            <p:bg/>
                                          </p:spTgt>
                                        </p:tgtEl>
                                      </p:cBhvr>
                                    </p:animEffect>
                                    <p:anim calcmode="lin" valueType="num">
                                      <p:cBhvr>
                                        <p:cTn id="80" dur="500" fill="hold"/>
                                        <p:tgtEl>
                                          <p:spTgt spid="5">
                                            <p:bg/>
                                          </p:spTgt>
                                        </p:tgtEl>
                                        <p:attrNameLst>
                                          <p:attrName>ppt_x</p:attrName>
                                        </p:attrNameLst>
                                      </p:cBhvr>
                                      <p:tavLst>
                                        <p:tav tm="0">
                                          <p:val>
                                            <p:strVal val="#ppt_x"/>
                                          </p:val>
                                        </p:tav>
                                        <p:tav tm="100000">
                                          <p:val>
                                            <p:strVal val="#ppt_x"/>
                                          </p:val>
                                        </p:tav>
                                      </p:tavLst>
                                    </p:anim>
                                    <p:anim calcmode="lin" valueType="num">
                                      <p:cBhvr>
                                        <p:cTn id="81" dur="500" fill="hold"/>
                                        <p:tgtEl>
                                          <p:spTgt spid="5">
                                            <p:bg/>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5">
                                            <p:txEl>
                                              <p:pRg st="0" end="0"/>
                                            </p:txEl>
                                          </p:spTgt>
                                        </p:tgtEl>
                                        <p:attrNameLst>
                                          <p:attrName>style.visibility</p:attrName>
                                        </p:attrNameLst>
                                      </p:cBhvr>
                                      <p:to>
                                        <p:strVal val="visible"/>
                                      </p:to>
                                    </p:set>
                                    <p:animEffect transition="in" filter="fade">
                                      <p:cBhvr>
                                        <p:cTn id="84" dur="500"/>
                                        <p:tgtEl>
                                          <p:spTgt spid="5">
                                            <p:txEl>
                                              <p:pRg st="0" end="0"/>
                                            </p:txEl>
                                          </p:spTgt>
                                        </p:tgtEl>
                                      </p:cBhvr>
                                    </p:animEffect>
                                    <p:anim calcmode="lin" valueType="num">
                                      <p:cBhvr>
                                        <p:cTn id="8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8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5" grpId="0" build="p" animBg="1"/>
      <p:bldP spid="6" grpId="0" build="p" animBg="1"/>
      <p:bldP spid="7" grpId="0" build="p" animBg="1"/>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QO_5_BD.27_1#04859992a?htil=4&amp;vcp=1&amp;vop=1&amp;pid=8bc7d3c95&amp;color=36,64,97&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909560" y="1117809"/>
            <a:ext cx="1655064"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27_2#04859992a?htil=4&amp;vcp=1&amp;vop=1&amp;pid=8bc7d3c95&amp;color=36,64,97&amp;vtp=1&amp;bt=1&amp;bbb=1&amp;hb=1&amp;hs=1"/>
              <p:cNvSpPr/>
              <p:nvPr/>
            </p:nvSpPr>
            <p:spPr>
              <a:xfrm>
                <a:off x="539496" y="1053801"/>
                <a:ext cx="932688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[北京2025·17,14分]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如图，在四棱锥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m:rPr>
                        <m:nor/>
                      </m:rPr>
                      <a:rPr lang="en-US" altLang="zh-CN" sz="1800" b="0" i="0">
                        <a:solidFill>
                          <a:srgbClr val="244061"/>
                        </a:solidFill>
                        <a:latin typeface="SimSun" pitchFamily="34" charset="0"/>
                        <a:ea typeface="SimSun" pitchFamily="34" charset="-122"/>
                        <a:cs typeface="SimSun"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𝐴𝐷𝐶</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m:rPr>
                        <m:nor/>
                      </m:rPr>
                      <a:rPr lang="en-US" altLang="zh-CN" sz="1800" b="0" i="0">
                        <a:solidFill>
                          <a:srgbClr val="244061"/>
                        </a:solidFill>
                        <a:latin typeface="SimSun" pitchFamily="34" charset="0"/>
                        <a:ea typeface="SimSun" pitchFamily="34" charset="-122"/>
                        <a:cs typeface="SimSun"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均为等腰直角三角</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形</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𝐴𝐷𝐶</m:t>
                    </m:r>
                    <m:r>
                      <a:rPr lang="en-US" altLang="zh-CN" b="0" i="0">
                        <a:solidFill>
                          <a:srgbClr val="244061"/>
                        </a:solidFill>
                        <a:latin typeface="Cambria Math" pitchFamily="34" charset="0"/>
                        <a:ea typeface="Cambria Math" pitchFamily="34" charset="-122"/>
                        <a:cs typeface="Cambria Math" pitchFamily="34" charset="-120"/>
                      </a:rPr>
                      <m:t>=</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90</m:t>
                        </m:r>
                      </m:e>
                      <m:sup>
                        <m:r>
                          <a:rPr lang="en-US" altLang="zh-CN" b="0" i="0">
                            <a:solidFill>
                              <a:srgbClr val="244061"/>
                            </a:solidFill>
                            <a:latin typeface="Cambria Math" pitchFamily="34" charset="0"/>
                            <a:ea typeface="Cambria Math" pitchFamily="34" charset="-122"/>
                            <a:cs typeface="Cambria Math" pitchFamily="34" charset="-120"/>
                          </a:rPr>
                          <m:t>∘</m:t>
                        </m:r>
                      </m:sup>
                    </m:sSup>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𝐵𝐴𝐶</m:t>
                    </m:r>
                    <m:r>
                      <a:rPr lang="en-US" altLang="zh-CN" b="0" i="0">
                        <a:solidFill>
                          <a:srgbClr val="244061"/>
                        </a:solidFill>
                        <a:latin typeface="Cambria Math" pitchFamily="34" charset="0"/>
                        <a:ea typeface="Cambria Math" pitchFamily="34" charset="-122"/>
                        <a:cs typeface="Cambria Math" pitchFamily="34" charset="-120"/>
                      </a:rPr>
                      <m:t>=</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90</m:t>
                        </m:r>
                      </m:e>
                      <m:sup>
                        <m:r>
                          <a:rPr lang="en-US" altLang="zh-CN" b="0" i="0">
                            <a:solidFill>
                              <a:srgbClr val="244061"/>
                            </a:solidFill>
                            <a:latin typeface="Cambria Math" pitchFamily="34" charset="0"/>
                            <a:ea typeface="Cambria Math" pitchFamily="34" charset="-122"/>
                            <a:cs typeface="Cambria Math" pitchFamily="34" charset="-120"/>
                          </a:rPr>
                          <m:t>∘</m:t>
                        </m:r>
                      </m:sup>
                    </m:sSup>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m:t>
                    </m:r>
                  </m:oMath>
                </a14:m>
                <a:r>
                  <a:rPr lang="en-US" altLang="zh-CN"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的中点.</a:t>
                </a:r>
                <a:endParaRPr lang="en-US" altLang="zh-CN" dirty="0"/>
              </a:p>
            </p:txBody>
          </p:sp>
        </mc:Choice>
        <mc:Fallback>
          <p:sp>
            <p:nvSpPr>
              <p:cNvPr id="3" name="QO_5_BD.27_2#04859992a?htil=4&amp;vcp=1&amp;vop=1&amp;pid=8bc7d3c95&amp;color=36,64,97&amp;vtp=1&amp;bt=1&amp;bbb=1&amp;hb=1&amp;hs=1"/>
              <p:cNvSpPr>
                <a:spLocks noRot="1" noChangeAspect="1" noMove="1" noResize="1" noEditPoints="1" noAdjustHandles="1" noChangeArrowheads="1" noChangeShapeType="1" noTextEdit="1"/>
              </p:cNvSpPr>
              <p:nvPr/>
            </p:nvSpPr>
            <p:spPr>
              <a:xfrm>
                <a:off x="539496" y="1053801"/>
                <a:ext cx="9326880" cy="770255"/>
              </a:xfrm>
              <a:prstGeom prst="rect">
                <a:avLst/>
              </a:prstGeom>
              <a:blipFill>
                <a:blip r:embed="rId4"/>
                <a:stretch>
                  <a:fillRect l="-1569" r="-588"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BD.28_1#67683d4ac?htil=4&amp;vcp=1&amp;vop=1&amp;pid=04859992a&amp;color=36,64,97&amp;vtp=1&amp;bbb=1&amp;hs=1"/>
              <p:cNvSpPr/>
              <p:nvPr/>
            </p:nvSpPr>
            <p:spPr>
              <a:xfrm>
                <a:off x="539496" y="1873903"/>
                <a:ext cx="932688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𝐺</m:t>
                    </m:r>
                  </m:oMath>
                </a14:m>
                <a:r>
                  <a:rPr lang="en-US" altLang="zh-CN" sz="1800" b="0" i="0" dirty="0">
                    <a:solidFill>
                      <a:srgbClr val="244061"/>
                    </a:solidFill>
                    <a:latin typeface="Times New Roman" pitchFamily="34" charset="0"/>
                    <a:ea typeface="微软雅黑" pitchFamily="34" charset="-122"/>
                    <a:cs typeface="Times New Roman" pitchFamily="34" charset="-120"/>
                  </a:rPr>
                  <a:t>分别为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𝑃𝐸</m:t>
                    </m:r>
                  </m:oMath>
                </a14:m>
                <a:r>
                  <a:rPr lang="en-US" altLang="zh-CN" sz="1800" b="0" i="0" dirty="0">
                    <a:solidFill>
                      <a:srgbClr val="244061"/>
                    </a:solidFill>
                    <a:latin typeface="Times New Roman" pitchFamily="34" charset="0"/>
                    <a:ea typeface="微软雅黑" pitchFamily="34" charset="-122"/>
                    <a:cs typeface="Times New Roman" pitchFamily="34" charset="-120"/>
                  </a:rPr>
                  <a:t>的中点，求证：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𝐹𝐺</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6_BD.28_1#67683d4ac?htil=4&amp;vcp=1&amp;vop=1&amp;pid=04859992a&amp;color=36,64,97&amp;vtp=1&amp;bbb=1&amp;hs=1"/>
              <p:cNvSpPr>
                <a:spLocks noRot="1" noChangeAspect="1" noMove="1" noResize="1" noEditPoints="1" noAdjustHandles="1" noChangeArrowheads="1" noChangeShapeType="1" noTextEdit="1"/>
              </p:cNvSpPr>
              <p:nvPr/>
            </p:nvSpPr>
            <p:spPr>
              <a:xfrm>
                <a:off x="539496" y="1873903"/>
                <a:ext cx="9326880" cy="363665"/>
              </a:xfrm>
              <a:prstGeom prst="rect">
                <a:avLst/>
              </a:prstGeom>
              <a:blipFill>
                <a:blip r:embed="rId5"/>
                <a:stretch>
                  <a:fillRect l="-156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29_1#67683d4ac?htil=4&amp;vcp=1&amp;vop=1&amp;pid=04859992a&amp;color=36,64,97&amp;vtp=1&amp;bbb=1&amp;hb=1&amp;hs=1"/>
              <p:cNvSpPr/>
              <p:nvPr/>
            </p:nvSpPr>
            <p:spPr>
              <a:xfrm>
                <a:off x="539496" y="2247220"/>
                <a:ext cx="9326880" cy="83820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，如图.</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𝐺</m:t>
                    </m:r>
                  </m:oMath>
                </a14:m>
                <a:r>
                  <a:rPr lang="en-US" altLang="zh-CN" sz="1800" b="0" i="0" dirty="0">
                    <a:solidFill>
                      <a:srgbClr val="6565FF"/>
                    </a:solidFill>
                    <a:latin typeface="Times New Roman" pitchFamily="34" charset="0"/>
                    <a:ea typeface="微软雅黑" pitchFamily="34" charset="-122"/>
                    <a:cs typeface="Times New Roman" pitchFamily="34" charset="-120"/>
                  </a:rPr>
                  <a:t>分别为线段</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的中点，</a:t>
                </a:r>
                <a:endParaRPr lang="en-US" altLang="zh-CN" sz="1800" dirty="0"/>
              </a:p>
              <a:p>
                <a:pPr latinLnBrk="1">
                  <a:lnSpc>
                    <a:spcPts val="100"/>
                  </a:lnSpc>
                </a:pPr>
                <a:endParaRPr lang="en-US" altLang="zh-CN" dirty="0"/>
              </a:p>
            </p:txBody>
          </p:sp>
        </mc:Choice>
        <mc:Fallback>
          <p:sp>
            <p:nvSpPr>
              <p:cNvPr id="5" name="QO_6_AN.29_1#67683d4ac?htil=4&amp;vcp=1&amp;vop=1&amp;pid=04859992a&amp;color=36,64,97&amp;vtp=1&amp;bbb=1&amp;hb=1&amp;hs=1"/>
              <p:cNvSpPr>
                <a:spLocks noRot="1" noChangeAspect="1" noMove="1" noResize="1" noEditPoints="1" noAdjustHandles="1" noChangeArrowheads="1" noChangeShapeType="1" noTextEdit="1"/>
              </p:cNvSpPr>
              <p:nvPr/>
            </p:nvSpPr>
            <p:spPr>
              <a:xfrm>
                <a:off x="539496" y="2247220"/>
                <a:ext cx="9326880" cy="838200"/>
              </a:xfrm>
              <a:prstGeom prst="rect">
                <a:avLst/>
              </a:prstGeom>
              <a:blipFill>
                <a:blip r:embed="rId6"/>
                <a:stretch>
                  <a:fillRect l="-1569" b="-1094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N.29_1#67683d4ac?htil=4&amp;vcp=1&amp;vop=1&amp;pid=04859992a&amp;color=36,64,97&amp;vtp=1&amp;bbb=1&amp;hb=1&amp;hs=1">
                <a:extLst>
                  <a:ext uri="{FF2B5EF4-FFF2-40B4-BE49-F238E27FC236}">
                    <a16:creationId xmlns:a16="http://schemas.microsoft.com/office/drawing/2014/main" id="{17920CCB-6416-6621-B7ED-93892203F44B}"/>
                  </a:ext>
                </a:extLst>
              </p:cNvPr>
              <p:cNvSpPr/>
              <p:nvPr/>
            </p:nvSpPr>
            <p:spPr>
              <a:xfrm>
                <a:off x="539496" y="3072593"/>
                <a:ext cx="11112011" cy="2868740"/>
              </a:xfrm>
              <a:prstGeom prst="rect">
                <a:avLst/>
              </a:prstGeom>
              <a:noFill/>
              <a:ln/>
            </p:spPr>
            <p:txBody>
              <a:bodyPr wrap="none" lIns="0" tIns="0" rIns="0" bIns="0" rtlCol="0" anchor="t"/>
              <a:lstStyle/>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𝐹𝐺</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𝐴𝐷𝐶</m:t>
                    </m:r>
                  </m:oMath>
                </a14:m>
                <a:r>
                  <a:rPr lang="en-US" altLang="zh-CN" sz="1800" b="0" i="0" dirty="0">
                    <a:solidFill>
                      <a:srgbClr val="6565FF"/>
                    </a:solidFill>
                    <a:latin typeface="Times New Roman" pitchFamily="34" charset="0"/>
                    <a:ea typeface="微软雅黑" pitchFamily="34" charset="-122"/>
                    <a:cs typeface="Times New Roman" pitchFamily="34" charset="-120"/>
                  </a:rPr>
                  <a:t>均为等腰直角三角形，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𝐵𝐴𝐶</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𝐴𝐷𝐶</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a:solidFill>
                      <a:srgbClr val="6565FF"/>
                    </a:solidFill>
                    <a:latin typeface="SimSun" pitchFamily="34" charset="0"/>
                    <a:ea typeface="SimSun" pitchFamily="34" charset="-122"/>
                    <a:cs typeface="SimSu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𝐴𝐸𝐶</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𝐴𝐷𝐶𝐸</m:t>
                    </m:r>
                  </m:oMath>
                </a14:m>
                <a:r>
                  <a:rPr lang="en-US" altLang="zh-CN" sz="1800" b="0" i="0" dirty="0">
                    <a:solidFill>
                      <a:srgbClr val="6565FF"/>
                    </a:solidFill>
                    <a:latin typeface="Times New Roman" pitchFamily="34" charset="0"/>
                    <a:ea typeface="微软雅黑" pitchFamily="34" charset="-122"/>
                    <a:cs typeface="Times New Roman" pitchFamily="34" charset="-120"/>
                  </a:rPr>
                  <a:t>为正方形，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𝐹𝐺</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𝐹𝐺</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𝐹𝐺</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QO_6_AN.29_1#67683d4ac?htil=4&amp;vcp=1&amp;vop=1&amp;pid=04859992a&amp;color=36,64,97&amp;vtp=1&amp;bbb=1&amp;hb=1&amp;hs=1">
                <a:extLst>
                  <a:ext uri="{FF2B5EF4-FFF2-40B4-BE49-F238E27FC236}">
                    <a16:creationId xmlns:a16="http://schemas.microsoft.com/office/drawing/2014/main" id="{17920CCB-6416-6621-B7ED-93892203F44B}"/>
                  </a:ext>
                </a:extLst>
              </p:cNvPr>
              <p:cNvSpPr>
                <a:spLocks noRot="1" noChangeAspect="1" noMove="1" noResize="1" noEditPoints="1" noAdjustHandles="1" noChangeArrowheads="1" noChangeShapeType="1" noTextEdit="1"/>
              </p:cNvSpPr>
              <p:nvPr/>
            </p:nvSpPr>
            <p:spPr>
              <a:xfrm>
                <a:off x="539496" y="3072593"/>
                <a:ext cx="11112011" cy="2868740"/>
              </a:xfrm>
              <a:prstGeom prst="rect">
                <a:avLst/>
              </a:prstGeom>
              <a:blipFill>
                <a:blip r:embed="rId7"/>
                <a:stretch>
                  <a:fillRect l="-1317" r="-3019" b="-48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anim calcmode="lin" valueType="num">
                                      <p:cBhvr>
                                        <p:cTn id="23" dur="500" fill="hold"/>
                                        <p:tgtEl>
                                          <p:spTgt spid="6">
                                            <p:bg/>
                                          </p:spTgt>
                                        </p:tgtEl>
                                        <p:attrNameLst>
                                          <p:attrName>ppt_x</p:attrName>
                                        </p:attrNameLst>
                                      </p:cBhvr>
                                      <p:tavLst>
                                        <p:tav tm="0">
                                          <p:val>
                                            <p:strVal val="#ppt_x"/>
                                          </p:val>
                                        </p:tav>
                                        <p:tav tm="100000">
                                          <p:val>
                                            <p:strVal val="#ppt_x"/>
                                          </p:val>
                                        </p:tav>
                                      </p:tavLst>
                                    </p:anim>
                                    <p:anim calcmode="lin" valueType="num">
                                      <p:cBhvr>
                                        <p:cTn id="24" dur="500" fill="hold"/>
                                        <p:tgtEl>
                                          <p:spTgt spid="6">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anim calcmode="lin" valueType="num">
                                      <p:cBhvr>
                                        <p:cTn id="2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anim calcmode="lin" valueType="num">
                                      <p:cBhvr>
                                        <p:cTn id="3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Effect transition="in" filter="fade">
                                      <p:cBhvr>
                                        <p:cTn id="37" dur="500"/>
                                        <p:tgtEl>
                                          <p:spTgt spid="6">
                                            <p:txEl>
                                              <p:pRg st="2" end="2"/>
                                            </p:txEl>
                                          </p:spTgt>
                                        </p:tgtEl>
                                      </p:cBhvr>
                                    </p:animEffect>
                                    <p:anim calcmode="lin" valueType="num">
                                      <p:cBhvr>
                                        <p:cTn id="3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3" end="3"/>
                                            </p:txEl>
                                          </p:spTgt>
                                        </p:tgtEl>
                                        <p:attrNameLst>
                                          <p:attrName>style.visibility</p:attrName>
                                        </p:attrNameLst>
                                      </p:cBhvr>
                                      <p:to>
                                        <p:strVal val="visible"/>
                                      </p:to>
                                    </p:set>
                                    <p:animEffect transition="in" filter="fade">
                                      <p:cBhvr>
                                        <p:cTn id="42" dur="500"/>
                                        <p:tgtEl>
                                          <p:spTgt spid="6">
                                            <p:txEl>
                                              <p:pRg st="3" end="3"/>
                                            </p:txEl>
                                          </p:spTgt>
                                        </p:tgtEl>
                                      </p:cBhvr>
                                    </p:animEffect>
                                    <p:anim calcmode="lin" valueType="num">
                                      <p:cBhvr>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3" end="3"/>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fade">
                                      <p:cBhvr>
                                        <p:cTn id="47" dur="500"/>
                                        <p:tgtEl>
                                          <p:spTgt spid="6">
                                            <p:txEl>
                                              <p:pRg st="4" end="4"/>
                                            </p:txEl>
                                          </p:spTgt>
                                        </p:tgtEl>
                                      </p:cBhvr>
                                    </p:animEffect>
                                    <p:anim calcmode="lin" valueType="num">
                                      <p:cBhvr>
                                        <p:cTn id="4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4" end="4"/>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anim calcmode="lin" valueType="num">
                                      <p:cBhvr>
                                        <p:cTn id="5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5" end="5"/>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6" end="6"/>
                                            </p:txEl>
                                          </p:spTgt>
                                        </p:tgtEl>
                                        <p:attrNameLst>
                                          <p:attrName>style.visibility</p:attrName>
                                        </p:attrNameLst>
                                      </p:cBhvr>
                                      <p:to>
                                        <p:strVal val="visible"/>
                                      </p:to>
                                    </p:set>
                                    <p:animEffect transition="in" filter="fade">
                                      <p:cBhvr>
                                        <p:cTn id="57" dur="500"/>
                                        <p:tgtEl>
                                          <p:spTgt spid="6">
                                            <p:txEl>
                                              <p:pRg st="6" end="6"/>
                                            </p:txEl>
                                          </p:spTgt>
                                        </p:tgtEl>
                                      </p:cBhvr>
                                    </p:animEffect>
                                    <p:anim calcmode="lin" valueType="num">
                                      <p:cBhvr>
                                        <p:cTn id="5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0_1#a029dcd33?vcp=1&amp;vop=1&amp;pid=04859992a&amp;color=36,64,97&amp;vtp=1&amp;bt=1&amp;bbb=1"/>
              <p:cNvSpPr/>
              <p:nvPr/>
            </p:nvSpPr>
            <p:spPr>
              <a:xfrm>
                <a:off x="539496" y="97093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𝐴𝐶</m:t>
                    </m:r>
                  </m:oMath>
                </a14:m>
                <a:r>
                  <a:rPr lang="en-US" altLang="zh-CN" sz="1800" b="0" i="0" dirty="0">
                    <a:solidFill>
                      <a:srgbClr val="244061"/>
                    </a:solidFill>
                    <a:latin typeface="Times New Roman" pitchFamily="34" charset="0"/>
                    <a:ea typeface="微软雅黑" pitchFamily="34" charset="-122"/>
                    <a:cs typeface="Times New Roman" pitchFamily="34" charset="-120"/>
                  </a:rPr>
                  <a:t>,求直线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oMath>
                </a14:m>
                <a:r>
                  <a:rPr lang="en-US" altLang="zh-CN" sz="1800" b="0" i="0" dirty="0">
                    <a:solidFill>
                      <a:srgbClr val="244061"/>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所成角的正弦值.</a:t>
                </a:r>
                <a:endParaRPr lang="en-US" altLang="zh-CN" sz="1800" dirty="0"/>
              </a:p>
            </p:txBody>
          </p:sp>
        </mc:Choice>
        <mc:Fallback>
          <p:sp>
            <p:nvSpPr>
              <p:cNvPr id="2" name="QO_6_BD.30_1#a029dcd33?vcp=1&amp;vop=1&amp;pid=04859992a&amp;color=36,64,97&amp;vtp=1&amp;bt=1&amp;bbb=1"/>
              <p:cNvSpPr>
                <a:spLocks noRot="1" noChangeAspect="1" noMove="1" noResize="1" noEditPoints="1" noAdjustHandles="1" noChangeArrowheads="1" noChangeShapeType="1" noTextEdit="1"/>
              </p:cNvSpPr>
              <p:nvPr/>
            </p:nvSpPr>
            <p:spPr>
              <a:xfrm>
                <a:off x="539496" y="970933"/>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pic>
        <p:nvPicPr>
          <p:cNvPr id="3" name="QO_6_AN.31_1#a029dcd33?htil=5&amp;vcp=1&amp;vop=1&amp;pid=04859992a&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325519" y="1395875"/>
            <a:ext cx="2267712" cy="26883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6_AN.31_2#a029dcd33?htil=5&amp;vcp=1&amp;vop=1&amp;pid=04859992a&amp;color=36,64,97&amp;vtp=1&amp;bbb=1"/>
              <p:cNvSpPr/>
              <p:nvPr/>
            </p:nvSpPr>
            <p:spPr>
              <a:xfrm>
                <a:off x="539496" y="1331867"/>
                <a:ext cx="8714232" cy="770255"/>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spc="-100" dirty="0">
                    <a:solidFill>
                      <a:srgbClr val="6565FF"/>
                    </a:solidFill>
                    <a:latin typeface="Times New Roman" pitchFamily="34" charset="0"/>
                    <a:ea typeface="微软雅黑" pitchFamily="34" charset="-122"/>
                    <a:cs typeface="Times New Roman" pitchFamily="34" charset="-120"/>
                  </a:rPr>
                  <a:t>以点</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𝐴</m:t>
                    </m:r>
                  </m:oMath>
                </a14:m>
                <a:r>
                  <a:rPr lang="en-US" altLang="zh-CN" sz="1800" b="0" i="0" spc="-100" dirty="0">
                    <a:solidFill>
                      <a:srgbClr val="6565FF"/>
                    </a:solidFill>
                    <a:latin typeface="Times New Roman" pitchFamily="34" charset="0"/>
                    <a:ea typeface="微软雅黑" pitchFamily="34" charset="-122"/>
                    <a:cs typeface="Times New Roman" pitchFamily="34" charset="-120"/>
                  </a:rPr>
                  <a:t>为坐标原点，</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𝐴𝐶</m:t>
                    </m:r>
                  </m:oMath>
                </a14:m>
                <a:r>
                  <a:rPr lang="en-US" altLang="zh-CN" sz="1800" b="0" i="0" spc="-10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𝐴𝐵</m:t>
                    </m:r>
                  </m:oMath>
                </a14:m>
                <a:r>
                  <a:rPr lang="en-US" altLang="zh-CN" sz="1800" b="0" i="0" spc="-10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𝐴𝑃</m:t>
                    </m:r>
                  </m:oMath>
                </a14:m>
                <a:r>
                  <a:rPr lang="en-US" altLang="zh-CN" sz="1800" b="0" i="0" spc="-100" dirty="0">
                    <a:solidFill>
                      <a:srgbClr val="6565FF"/>
                    </a:solidFill>
                    <a:latin typeface="Times New Roman" pitchFamily="34" charset="0"/>
                    <a:ea typeface="微软雅黑" pitchFamily="34" charset="-122"/>
                    <a:cs typeface="Times New Roman" pitchFamily="34" charset="-120"/>
                  </a:rPr>
                  <a:t>所在直线分别为</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𝑥</m:t>
                    </m:r>
                  </m:oMath>
                </a14:m>
                <a:r>
                  <a:rPr lang="en-US" altLang="zh-CN" sz="1800" b="0" i="0" spc="-10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𝑦</m:t>
                    </m:r>
                  </m:oMath>
                </a14:m>
                <a:r>
                  <a:rPr lang="en-US" altLang="zh-CN" sz="1800" b="0" i="0" spc="-10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0" dirty="0">
                    <a:solidFill>
                      <a:srgbClr val="6565FF"/>
                    </a:solidFill>
                    <a:latin typeface="Times New Roman" pitchFamily="34" charset="0"/>
                    <a:ea typeface="微软雅黑" pitchFamily="34" charset="-122"/>
                    <a:cs typeface="Times New Roman" pitchFamily="34" charset="-120"/>
                  </a:rPr>
                  <a:t>轴建立如图所示的空间直角坐标系，</a:t>
                </a:r>
                <a:endParaRPr lang="en-US" altLang="zh-CN" sz="1800" spc="-100" dirty="0"/>
              </a:p>
            </p:txBody>
          </p:sp>
        </mc:Choice>
        <mc:Fallback>
          <p:sp>
            <p:nvSpPr>
              <p:cNvPr id="4" name="QO_6_AN.31_2#a029dcd33?htil=5&amp;vcp=1&amp;vop=1&amp;pid=04859992a&amp;color=36,64,97&amp;vtp=1&amp;bbb=1"/>
              <p:cNvSpPr>
                <a:spLocks noRot="1" noChangeAspect="1" noMove="1" noResize="1" noEditPoints="1" noAdjustHandles="1" noChangeArrowheads="1" noChangeShapeType="1" noTextEdit="1"/>
              </p:cNvSpPr>
              <p:nvPr/>
            </p:nvSpPr>
            <p:spPr>
              <a:xfrm>
                <a:off x="539496" y="1331867"/>
                <a:ext cx="8714232" cy="770255"/>
              </a:xfrm>
              <a:prstGeom prst="rect">
                <a:avLst/>
              </a:prstGeom>
              <a:blipFill>
                <a:blip r:embed="rId5"/>
                <a:stretch>
                  <a:fillRect l="-1679" r="-209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31_3#a029dcd33?htil=5&amp;vcp=1&amp;vop=1&amp;pid=04859992a&amp;color=36,64,97&amp;vtp=1&amp;bbb=1"/>
              <p:cNvSpPr/>
              <p:nvPr/>
            </p:nvSpPr>
            <p:spPr>
              <a:xfrm>
                <a:off x="539496" y="2113552"/>
                <a:ext cx="8714232" cy="3938524"/>
              </a:xfrm>
              <a:prstGeom prst="rect">
                <a:avLst/>
              </a:prstGeom>
              <a:noFill/>
              <a:ln/>
            </p:spPr>
            <p:txBody>
              <a:bodyPr wrap="none" lIns="0" tIns="0" rIns="0" bIns="0" rtlCol="0" anchor="t"/>
              <a:lstStyle/>
              <a:p>
                <a:pPr algn="l" latinLnBrk="1">
                  <a:lnSpc>
                    <a:spcPts val="4400"/>
                  </a:lnSpc>
                </a:pPr>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oMath>
                </a14:m>
                <a:r>
                  <a:rPr lang="en-US" altLang="zh-CN" sz="1800" b="0" i="0" dirty="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(0,0,</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(0,</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𝐴𝐵</m:t>
                        </m:r>
                      </m:e>
                    </m:acc>
                    <m:r>
                      <a:rPr lang="en-US" altLang="zh-CN" sz="1800" b="0" i="0">
                        <a:solidFill>
                          <a:srgbClr val="6565FF"/>
                        </a:solidFill>
                        <a:latin typeface="Cambria Math" pitchFamily="34" charset="0"/>
                        <a:ea typeface="Cambria Math" pitchFamily="34" charset="-122"/>
                        <a:cs typeface="Cambria Math" pitchFamily="34" charset="-120"/>
                      </a:rPr>
                      <m:t>=(0,</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𝐶𝐷</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𝑃𝐶</m:t>
                        </m:r>
                      </m:e>
                    </m:acc>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𝐶𝐷</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𝑃𝐶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𝑎𝑧</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=(1,−1,1)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𝐴𝐵</m:t>
                        </m:r>
                      </m:e>
                    </m:acc>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𝐴𝐵</m:t>
                            </m:r>
                          </m:e>
                        </m:acc>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num>
                      <m:den>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𝐴𝐵</m:t>
                            </m:r>
                          </m:e>
                        </m:acc>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所成角的正弦值为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31_3#a029dcd33?htil=5&amp;vcp=1&amp;vop=1&amp;pid=04859992a&amp;color=36,64,97&amp;vtp=1&amp;bbb=1"/>
              <p:cNvSpPr>
                <a:spLocks noRot="1" noChangeAspect="1" noMove="1" noResize="1" noEditPoints="1" noAdjustHandles="1" noChangeArrowheads="1" noChangeShapeType="1" noTextEdit="1"/>
              </p:cNvSpPr>
              <p:nvPr/>
            </p:nvSpPr>
            <p:spPr>
              <a:xfrm>
                <a:off x="539496" y="2113552"/>
                <a:ext cx="8714232" cy="3938524"/>
              </a:xfrm>
              <a:prstGeom prst="rect">
                <a:avLst/>
              </a:prstGeom>
              <a:blipFill>
                <a:blip r:embed="rId6"/>
                <a:stretch>
                  <a:fillRect l="-1679" b="-20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anim calcmode="lin" valueType="num">
                                      <p:cBhvr>
                                        <p:cTn id="13" dur="500" fill="hold"/>
                                        <p:tgtEl>
                                          <p:spTgt spid="4">
                                            <p:bg/>
                                          </p:spTgt>
                                        </p:tgtEl>
                                        <p:attrNameLst>
                                          <p:attrName>ppt_x</p:attrName>
                                        </p:attrNameLst>
                                      </p:cBhvr>
                                      <p:tavLst>
                                        <p:tav tm="0">
                                          <p:val>
                                            <p:strVal val="#ppt_x"/>
                                          </p:val>
                                        </p:tav>
                                        <p:tav tm="100000">
                                          <p:val>
                                            <p:strVal val="#ppt_x"/>
                                          </p:val>
                                        </p:tav>
                                      </p:tavLst>
                                    </p:anim>
                                    <p:anim calcmode="lin" valueType="num">
                                      <p:cBhvr>
                                        <p:cTn id="14" dur="500" fill="hold"/>
                                        <p:tgtEl>
                                          <p:spTgt spid="4">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anim calcmode="lin" valueType="num">
                                      <p:cBhvr>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anim calcmode="lin" valueType="num">
                                      <p:cBhvr>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fade">
                                      <p:cBhvr>
                                        <p:cTn id="27" dur="500"/>
                                        <p:tgtEl>
                                          <p:spTgt spid="5">
                                            <p:bg/>
                                          </p:spTgt>
                                        </p:tgtEl>
                                      </p:cBhvr>
                                    </p:animEffect>
                                    <p:anim calcmode="lin" valueType="num">
                                      <p:cBhvr>
                                        <p:cTn id="28" dur="500" fill="hold"/>
                                        <p:tgtEl>
                                          <p:spTgt spid="5">
                                            <p:bg/>
                                          </p:spTgt>
                                        </p:tgtEl>
                                        <p:attrNameLst>
                                          <p:attrName>ppt_x</p:attrName>
                                        </p:attrNameLst>
                                      </p:cBhvr>
                                      <p:tavLst>
                                        <p:tav tm="0">
                                          <p:val>
                                            <p:strVal val="#ppt_x"/>
                                          </p:val>
                                        </p:tav>
                                        <p:tav tm="100000">
                                          <p:val>
                                            <p:strVal val="#ppt_x"/>
                                          </p:val>
                                        </p:tav>
                                      </p:tavLst>
                                    </p:anim>
                                    <p:anim calcmode="lin" valueType="num">
                                      <p:cBhvr>
                                        <p:cTn id="29" dur="500" fill="hold"/>
                                        <p:tgtEl>
                                          <p:spTgt spid="5">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anim calcmode="lin" valueType="num">
                                      <p:cBhvr>
                                        <p:cTn id="3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fade">
                                      <p:cBhvr>
                                        <p:cTn id="37" dur="500"/>
                                        <p:tgtEl>
                                          <p:spTgt spid="5">
                                            <p:txEl>
                                              <p:pRg st="1" end="1"/>
                                            </p:txEl>
                                          </p:spTgt>
                                        </p:tgtEl>
                                      </p:cBhvr>
                                    </p:animEffect>
                                    <p:anim calcmode="lin" valueType="num">
                                      <p:cBhvr>
                                        <p:cTn id="3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1" end="1"/>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2" end="2"/>
                                            </p:txEl>
                                          </p:spTgt>
                                        </p:tgtEl>
                                        <p:attrNameLst>
                                          <p:attrName>style.visibility</p:attrName>
                                        </p:attrNameLst>
                                      </p:cBhvr>
                                      <p:to>
                                        <p:strVal val="visible"/>
                                      </p:to>
                                    </p:set>
                                    <p:animEffect transition="in" filter="fade">
                                      <p:cBhvr>
                                        <p:cTn id="42" dur="500"/>
                                        <p:tgtEl>
                                          <p:spTgt spid="5">
                                            <p:txEl>
                                              <p:pRg st="2" end="2"/>
                                            </p:txEl>
                                          </p:spTgt>
                                        </p:tgtEl>
                                      </p:cBhvr>
                                    </p:animEffect>
                                    <p:anim calcmode="lin" valueType="num">
                                      <p:cBhvr>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2" end="2"/>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Effect transition="in" filter="fade">
                                      <p:cBhvr>
                                        <p:cTn id="47" dur="500"/>
                                        <p:tgtEl>
                                          <p:spTgt spid="5">
                                            <p:txEl>
                                              <p:pRg st="3" end="3"/>
                                            </p:txEl>
                                          </p:spTgt>
                                        </p:tgtEl>
                                      </p:cBhvr>
                                    </p:animEffect>
                                    <p:anim calcmode="lin" valueType="num">
                                      <p:cBhvr>
                                        <p:cTn id="4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3" end="3"/>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xEl>
                                              <p:pRg st="4" end="4"/>
                                            </p:txEl>
                                          </p:spTgt>
                                        </p:tgtEl>
                                        <p:attrNameLst>
                                          <p:attrName>style.visibility</p:attrName>
                                        </p:attrNameLst>
                                      </p:cBhvr>
                                      <p:to>
                                        <p:strVal val="visible"/>
                                      </p:to>
                                    </p:set>
                                    <p:animEffect transition="in" filter="fade">
                                      <p:cBhvr>
                                        <p:cTn id="52" dur="500"/>
                                        <p:tgtEl>
                                          <p:spTgt spid="5">
                                            <p:txEl>
                                              <p:pRg st="4" end="4"/>
                                            </p:txEl>
                                          </p:spTgt>
                                        </p:tgtEl>
                                      </p:cBhvr>
                                    </p:animEffect>
                                    <p:anim calcmode="lin" valueType="num">
                                      <p:cBhvr>
                                        <p:cTn id="5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4" dur="500" fill="hold"/>
                                        <p:tgtEl>
                                          <p:spTgt spid="5">
                                            <p:txEl>
                                              <p:pRg st="4" end="4"/>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xEl>
                                              <p:pRg st="5" end="5"/>
                                            </p:txEl>
                                          </p:spTgt>
                                        </p:tgtEl>
                                        <p:attrNameLst>
                                          <p:attrName>style.visibility</p:attrName>
                                        </p:attrNameLst>
                                      </p:cBhvr>
                                      <p:to>
                                        <p:strVal val="visible"/>
                                      </p:to>
                                    </p:set>
                                    <p:animEffect transition="in" filter="fade">
                                      <p:cBhvr>
                                        <p:cTn id="57" dur="500"/>
                                        <p:tgtEl>
                                          <p:spTgt spid="5">
                                            <p:txEl>
                                              <p:pRg st="5" end="5"/>
                                            </p:txEl>
                                          </p:spTgt>
                                        </p:tgtEl>
                                      </p:cBhvr>
                                    </p:animEffect>
                                    <p:anim calcmode="lin" valueType="num">
                                      <p:cBhvr>
                                        <p:cTn id="5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9" dur="500" fill="hold"/>
                                        <p:tgtEl>
                                          <p:spTgt spid="5">
                                            <p:txEl>
                                              <p:pRg st="5" end="5"/>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
                                            <p:txEl>
                                              <p:pRg st="6" end="6"/>
                                            </p:txEl>
                                          </p:spTgt>
                                        </p:tgtEl>
                                        <p:attrNameLst>
                                          <p:attrName>style.visibility</p:attrName>
                                        </p:attrNameLst>
                                      </p:cBhvr>
                                      <p:to>
                                        <p:strVal val="visible"/>
                                      </p:to>
                                    </p:set>
                                    <p:animEffect transition="in" filter="fade">
                                      <p:cBhvr>
                                        <p:cTn id="62" dur="500"/>
                                        <p:tgtEl>
                                          <p:spTgt spid="5">
                                            <p:txEl>
                                              <p:pRg st="6" end="6"/>
                                            </p:txEl>
                                          </p:spTgt>
                                        </p:tgtEl>
                                      </p:cBhvr>
                                    </p:animEffect>
                                    <p:anim calcmode="lin" valueType="num">
                                      <p:cBhvr>
                                        <p:cTn id="6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6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e777d5e05.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e777d5e05.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第6章</a:t>
            </a:r>
            <a:endParaRPr lang="en-US" altLang="zh-CN" sz="5400" dirty="0"/>
          </a:p>
        </p:txBody>
      </p:sp>
      <p:sp>
        <p:nvSpPr>
          <p:cNvPr id="4" name="C_1_BD#e777d5e05.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空间向量与立体几何</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2_1#fe76c83ce?vcp=1&amp;vop=1&amp;pid=8bc7d3c95&amp;color=36,64,97&amp;vtp=1&amp;bt=1&amp;bbb=1&amp;hb=1"/>
              <p:cNvSpPr/>
              <p:nvPr/>
            </p:nvSpPr>
            <p:spPr>
              <a:xfrm>
                <a:off x="539496" y="159110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[全国甲理2023·18，12分]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如图，在三棱柱</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𝐶</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𝐴𝐶𝐵</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90</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𝐴</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到平面</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𝐵𝐶</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𝐶</m:t>
                        </m:r>
                      </m:e>
                      <m:sub>
                        <m:r>
                          <a:rPr lang="en-US" altLang="zh-CN" b="0" i="0">
                            <a:solidFill>
                              <a:srgbClr val="244061"/>
                            </a:solidFill>
                            <a:latin typeface="Cambria Math" pitchFamily="34" charset="0"/>
                            <a:ea typeface="Cambria Math" pitchFamily="34" charset="-122"/>
                            <a:cs typeface="Cambria Math" pitchFamily="34" charset="-120"/>
                          </a:rPr>
                          <m:t>1</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𝐵</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的距离为1.</a:t>
                </a:r>
                <a:endParaRPr lang="en-US" altLang="zh-CN" dirty="0"/>
              </a:p>
            </p:txBody>
          </p:sp>
        </mc:Choice>
        <mc:Fallback>
          <p:sp>
            <p:nvSpPr>
              <p:cNvPr id="2" name="QO_5_BD.32_1#fe76c83ce?vcp=1&amp;vop=1&amp;pid=8bc7d3c95&amp;color=36,64,97&amp;vtp=1&amp;bt=1&amp;bbb=1&amp;hb=1"/>
              <p:cNvSpPr>
                <a:spLocks noRot="1" noChangeAspect="1" noMove="1" noResize="1" noEditPoints="1" noAdjustHandles="1" noChangeArrowheads="1" noChangeShapeType="1" noTextEdit="1"/>
              </p:cNvSpPr>
              <p:nvPr/>
            </p:nvSpPr>
            <p:spPr>
              <a:xfrm>
                <a:off x="539496" y="1591106"/>
                <a:ext cx="11109960" cy="773240"/>
              </a:xfrm>
              <a:prstGeom prst="rect">
                <a:avLst/>
              </a:prstGeom>
              <a:blipFill>
                <a:blip r:embed="rId3"/>
                <a:stretch>
                  <a:fillRect l="-1317" b="-18110"/>
                </a:stretch>
              </a:blipFill>
              <a:ln/>
            </p:spPr>
            <p:txBody>
              <a:bodyPr/>
              <a:lstStyle/>
              <a:p>
                <a:r>
                  <a:rPr lang="zh-CN" altLang="en-US">
                    <a:noFill/>
                  </a:rPr>
                  <a:t> </a:t>
                </a:r>
              </a:p>
            </p:txBody>
          </p:sp>
        </mc:Fallback>
      </mc:AlternateContent>
      <p:pic>
        <p:nvPicPr>
          <p:cNvPr id="3" name="QO_5_BD.32_2#fe76c83ce?vcp=1&amp;vop=1&amp;pid=8bc7d3c95&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507992" y="2496235"/>
            <a:ext cx="3182112"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3_1#6bb253b86?vcp=1&amp;vop=1&amp;pid=fe76c83ce&amp;color=36,64,97&amp;mp=1&amp;vtp=1&amp;bt=1&amp;bbb=1"/>
              <p:cNvSpPr/>
              <p:nvPr/>
            </p:nvSpPr>
            <p:spPr>
              <a:xfrm>
                <a:off x="539496" y="828000"/>
                <a:ext cx="11109960" cy="325565"/>
              </a:xfrm>
              <a:prstGeom prst="rect">
                <a:avLst/>
              </a:prstGeom>
              <a:noFill/>
              <a:ln/>
            </p:spPr>
            <p:txBody>
              <a:bodyPr wrap="none" lIns="0" tIns="0" rIns="0" bIns="0" rtlCol="0" anchor="t"/>
              <a:lstStyle/>
              <a:p>
                <a:pPr algn="l" latinLnBrk="1">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𝐶</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33_1#6bb253b86?vcp=1&amp;vop=1&amp;pid=fe76c83ce&amp;color=36,64,97&amp;mp=1&amp;vtp=1&amp;bt=1&amp;bbb=1"/>
              <p:cNvSpPr>
                <a:spLocks noRot="1" noChangeAspect="1" noMove="1" noResize="1" noEditPoints="1" noAdjustHandles="1" noChangeArrowheads="1" noChangeShapeType="1" noTextEdit="1"/>
              </p:cNvSpPr>
              <p:nvPr/>
            </p:nvSpPr>
            <p:spPr>
              <a:xfrm>
                <a:off x="539496" y="828000"/>
                <a:ext cx="11109960" cy="325565"/>
              </a:xfrm>
              <a:prstGeom prst="rect">
                <a:avLst/>
              </a:prstGeom>
              <a:blipFill>
                <a:blip r:embed="rId3"/>
                <a:stretch>
                  <a:fillRect l="-1317" t="-9434" b="-4339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4_1#6bb253b86?vcp=1&amp;vop=1&amp;pid=fe76c83ce&amp;color=36,64,97&amp;vtp=1&amp;bbb=1&amp;hb=1"/>
              <p:cNvSpPr/>
              <p:nvPr/>
            </p:nvSpPr>
            <p:spPr>
              <a:xfrm>
                <a:off x="539496" y="1162456"/>
                <a:ext cx="11109960" cy="4773359"/>
              </a:xfrm>
              <a:prstGeom prst="rect">
                <a:avLst/>
              </a:prstGeom>
              <a:noFill/>
              <a:ln/>
            </p:spPr>
            <p:txBody>
              <a:bodyPr wrap="none" lIns="0" tIns="0" rIns="0" bIns="0" rtlCol="0" anchor="t"/>
              <a:lstStyle/>
              <a:p>
                <a:pPr algn="l" latinLnBrk="1">
                  <a:lnSpc>
                    <a:spcPts val="29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𝐴𝐶𝐵</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如</a:t>
                </a:r>
                <a:r>
                  <a:rPr lang="en-US" altLang="zh-CN" sz="1800" b="0" i="0">
                    <a:solidFill>
                      <a:srgbClr val="6565FF"/>
                    </a:solidFill>
                    <a:latin typeface="Times New Roman" pitchFamily="34" charset="0"/>
                    <a:ea typeface="微软雅黑" pitchFamily="34" charset="-122"/>
                    <a:cs typeface="Times New Roman" pitchFamily="34" charset="-120"/>
                  </a:rPr>
                  <a:t>图</a:t>
                </a:r>
                <a:r>
                  <a:rPr lang="en-US" altLang="zh-CN" sz="1800" b="0" i="0" dirty="0">
                    <a:solidFill>
                      <a:srgbClr val="6565FF"/>
                    </a:solidFill>
                    <a:latin typeface="Times New Roman" pitchFamily="34" charset="0"/>
                    <a:ea typeface="微软雅黑" pitchFamily="34" charset="-122"/>
                    <a:cs typeface="Times New Roman" pitchFamily="34" charset="-120"/>
                  </a:rPr>
                  <a:t>，过点</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作</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SimSun" pitchFamily="34" charset="0"/>
                    <a:ea typeface="SimSun" pitchFamily="34" charset="-122"/>
                    <a:cs typeface="SimSu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平</a:t>
                </a:r>
              </a:p>
              <a:p>
                <a:pPr latinLnBrk="1">
                  <a:lnSpc>
                    <a:spcPts val="2900"/>
                  </a:lnSpc>
                </a:pPr>
                <a:r>
                  <a:rPr lang="en-US" altLang="zh-CN" sz="1800" b="0" i="0">
                    <a:solidFill>
                      <a:srgbClr val="6565FF"/>
                    </a:solidFill>
                    <a:latin typeface="Times New Roman" pitchFamily="34" charset="0"/>
                    <a:ea typeface="微软雅黑" pitchFamily="34" charset="-122"/>
                    <a:cs typeface="Times New Roman" pitchFamily="34" charset="-120"/>
                  </a:rPr>
                  <a:t>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棱柱的性质知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m:rPr>
                            <m:nor/>
                          </m:rPr>
                          <a:rPr lang="en-US" altLang="zh-CN" sz="1800" b="0" i="0">
                            <a:solidFill>
                              <a:srgbClr val="6565FF"/>
                            </a:solidFill>
                            <a:latin typeface="SimSun" pitchFamily="34" charset="0"/>
                            <a:ea typeface="SimSun" pitchFamily="34" charset="-122"/>
                            <a:cs typeface="SimSun"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=1①</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𝐶</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=4②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联</a:t>
                </a:r>
                <a:r>
                  <a:rPr lang="en-US" altLang="zh-CN" sz="1800" b="0" i="0">
                    <a:solidFill>
                      <a:srgbClr val="6565FF"/>
                    </a:solidFill>
                    <a:latin typeface="Times New Roman" pitchFamily="34" charset="0"/>
                    <a:ea typeface="微软雅黑" pitchFamily="34" charset="-122"/>
                    <a:cs typeface="Times New Roman" pitchFamily="34" charset="-120"/>
                  </a:rPr>
                  <a:t>立</a:t>
                </a:r>
                <a:r>
                  <a:rPr lang="en-US" altLang="zh-CN" sz="1800" b="0" i="0" dirty="0">
                    <a:solidFill>
                      <a:srgbClr val="6565FF"/>
                    </a:solidFill>
                    <a:latin typeface="Times New Roman" pitchFamily="34" charset="0"/>
                    <a:ea typeface="微软雅黑" pitchFamily="34" charset="-122"/>
                    <a:cs typeface="Times New Roman" pitchFamily="34" charset="-120"/>
                  </a:rPr>
                  <a:t>①②，解得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由棱柱的性质知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𝐴</m:t>
                        </m:r>
                      </m:e>
                      <m:sub>
                        <m:r>
                          <a:rPr lang="en-US" altLang="zh-CN" b="0" i="0">
                            <a:solidFill>
                              <a:srgbClr val="6565FF"/>
                            </a:solidFill>
                            <a:latin typeface="Cambria Math" pitchFamily="34" charset="0"/>
                            <a:ea typeface="Cambria Math" pitchFamily="34" charset="-122"/>
                            <a:cs typeface="Cambria Math" pitchFamily="34" charset="-120"/>
                          </a:rPr>
                          <m:t>1</m:t>
                        </m:r>
                      </m:sub>
                    </m:sSub>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𝐶</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𝐴𝐶</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𝐴</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𝐶</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𝐴𝐶</m:t>
                    </m:r>
                    <m:r>
                      <a:rPr lang="en-US" altLang="zh-CN" b="0" i="0">
                        <a:solidFill>
                          <a:srgbClr val="6565FF"/>
                        </a:solidFill>
                        <a:latin typeface="Cambria Math" pitchFamily="34" charset="0"/>
                        <a:ea typeface="Cambria Math" pitchFamily="34" charset="-122"/>
                        <a:cs typeface="Cambria Math" pitchFamily="34" charset="-120"/>
                      </a:rPr>
                      <m:t>=</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6_AN.34_1#6bb253b86?vcp=1&amp;vop=1&amp;pid=fe76c83ce&amp;color=36,64,97&amp;vtp=1&amp;bbb=1&amp;hb=1"/>
              <p:cNvSpPr>
                <a:spLocks noRot="1" noChangeAspect="1" noMove="1" noResize="1" noEditPoints="1" noAdjustHandles="1" noChangeArrowheads="1" noChangeShapeType="1" noTextEdit="1"/>
              </p:cNvSpPr>
              <p:nvPr/>
            </p:nvSpPr>
            <p:spPr>
              <a:xfrm>
                <a:off x="539496" y="1162456"/>
                <a:ext cx="11109960" cy="4773359"/>
              </a:xfrm>
              <a:prstGeom prst="rect">
                <a:avLst/>
              </a:prstGeom>
              <a:blipFill>
                <a:blip r:embed="rId4"/>
                <a:stretch>
                  <a:fillRect l="-1317" t="-511" r="-1098" b="-28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anim calcmode="lin" valueType="num">
                                      <p:cBhvr>
                                        <p:cTn id="5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500"/>
                                        <p:tgtEl>
                                          <p:spTgt spid="3">
                                            <p:txEl>
                                              <p:pRg st="10" end="10"/>
                                            </p:txEl>
                                          </p:spTgt>
                                        </p:tgtEl>
                                      </p:cBhvr>
                                    </p:animEffect>
                                    <p:anim calcmode="lin" valueType="num">
                                      <p:cBhvr>
                                        <p:cTn id="6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3">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fade">
                                      <p:cBhvr>
                                        <p:cTn id="67" dur="500"/>
                                        <p:tgtEl>
                                          <p:spTgt spid="3">
                                            <p:txEl>
                                              <p:pRg st="11" end="11"/>
                                            </p:txEl>
                                          </p:spTgt>
                                        </p:tgtEl>
                                      </p:cBhvr>
                                    </p:animEffect>
                                    <p:anim calcmode="lin" valueType="num">
                                      <p:cBhvr>
                                        <p:cTn id="68"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3">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
                                            <p:txEl>
                                              <p:pRg st="12" end="12"/>
                                            </p:txEl>
                                          </p:spTgt>
                                        </p:tgtEl>
                                        <p:attrNameLst>
                                          <p:attrName>style.visibility</p:attrName>
                                        </p:attrNameLst>
                                      </p:cBhvr>
                                      <p:to>
                                        <p:strVal val="visible"/>
                                      </p:to>
                                    </p:set>
                                    <p:animEffect transition="in" filter="fade">
                                      <p:cBhvr>
                                        <p:cTn id="72" dur="500"/>
                                        <p:tgtEl>
                                          <p:spTgt spid="3">
                                            <p:txEl>
                                              <p:pRg st="12" end="12"/>
                                            </p:txEl>
                                          </p:spTgt>
                                        </p:tgtEl>
                                      </p:cBhvr>
                                    </p:animEffect>
                                    <p:anim calcmode="lin" valueType="num">
                                      <p:cBhvr>
                                        <p:cTn id="7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5_1#1ee430d1d?vcp=1&amp;vop=1&amp;pid=fe76c83ce&amp;color=36,64,97&amp;vtp=1&amp;bt=1&amp;bbb=1"/>
              <p:cNvSpPr/>
              <p:nvPr/>
            </p:nvSpPr>
            <p:spPr>
              <a:xfrm>
                <a:off x="539496" y="141003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的距离为2,求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𝐵𝐶</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所成角的正弦值.</a:t>
                </a:r>
                <a:endParaRPr lang="en-US" altLang="zh-CN" sz="1800" dirty="0"/>
              </a:p>
            </p:txBody>
          </p:sp>
        </mc:Choice>
        <mc:Fallback>
          <p:sp>
            <p:nvSpPr>
              <p:cNvPr id="2" name="QO_6_BD.35_1#1ee430d1d?vcp=1&amp;vop=1&amp;pid=fe76c83ce&amp;color=36,64,97&amp;vtp=1&amp;bt=1&amp;bbb=1"/>
              <p:cNvSpPr>
                <a:spLocks noRot="1" noChangeAspect="1" noMove="1" noResize="1" noEditPoints="1" noAdjustHandles="1" noChangeArrowheads="1" noChangeShapeType="1" noTextEdit="1"/>
              </p:cNvSpPr>
              <p:nvPr/>
            </p:nvSpPr>
            <p:spPr>
              <a:xfrm>
                <a:off x="539496" y="1410035"/>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6_1#1ee430d1d?vcp=1&amp;vop=1&amp;pid=fe76c83ce&amp;color=36,64,97&amp;vtp=1&amp;bbb=1"/>
              <p:cNvSpPr/>
              <p:nvPr/>
            </p:nvSpPr>
            <p:spPr>
              <a:xfrm>
                <a:off x="539496" y="1783669"/>
                <a:ext cx="11109960" cy="3744659"/>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如图，过点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，连接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𝐷𝐸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棱柱的性质知</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线段</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的长即为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的距离，</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𝐸</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易</a:t>
                </a:r>
                <a:r>
                  <a:rPr lang="en-US" altLang="zh-CN" sz="1800" b="0" i="0">
                    <a:solidFill>
                      <a:srgbClr val="6565FF"/>
                    </a:solidFill>
                    <a:latin typeface="Times New Roman" pitchFamily="34" charset="0"/>
                    <a:ea typeface="微软雅黑" pitchFamily="34" charset="-122"/>
                    <a:cs typeface="Times New Roman" pitchFamily="34" charset="-120"/>
                  </a:rPr>
                  <a:t>知四边形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为平行四边形，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36_1#1ee430d1d?vcp=1&amp;vop=1&amp;pid=fe76c83ce&amp;color=36,64,97&amp;vtp=1&amp;bbb=1"/>
              <p:cNvSpPr>
                <a:spLocks noRot="1" noChangeAspect="1" noMove="1" noResize="1" noEditPoints="1" noAdjustHandles="1" noChangeArrowheads="1" noChangeShapeType="1" noTextEdit="1"/>
              </p:cNvSpPr>
              <p:nvPr/>
            </p:nvSpPr>
            <p:spPr>
              <a:xfrm>
                <a:off x="539496" y="1783669"/>
                <a:ext cx="11109960" cy="3744659"/>
              </a:xfrm>
              <a:prstGeom prst="rect">
                <a:avLst/>
              </a:prstGeom>
              <a:blipFill>
                <a:blip r:embed="rId4"/>
                <a:stretch>
                  <a:fillRect l="-1317" b="-374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O_6_AN.36_2#1ee430d1d?htil=6&amp;vcp=1&amp;vop=1&amp;pid=fe76c83ce&amp;color=36,64,97&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40067" y="1537733"/>
            <a:ext cx="1856232"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6_AN.36_3#1ee430d1d?htil=6&amp;vcp=1&amp;vop=1&amp;pid=fe76c83ce&amp;color=36,64,97&amp;vtp=1&amp;bt=1&amp;bbb=1&amp;hb=1&amp;hs=1"/>
              <p:cNvSpPr/>
              <p:nvPr/>
            </p:nvSpPr>
            <p:spPr>
              <a:xfrm>
                <a:off x="539496" y="1473726"/>
                <a:ext cx="9116568" cy="2743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由（1）知直线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𝐶𝐴</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𝐶𝐵</m:t>
                    </m:r>
                  </m:oMath>
                </a14:m>
                <a:r>
                  <a:rPr lang="en-US" altLang="zh-CN" sz="1800" b="0" i="0" dirty="0">
                    <a:solidFill>
                      <a:srgbClr val="6565FF"/>
                    </a:solidFill>
                    <a:latin typeface="Times New Roman" pitchFamily="34" charset="0"/>
                    <a:ea typeface="微软雅黑" pitchFamily="34" charset="-122"/>
                    <a:cs typeface="Times New Roman" pitchFamily="34" charset="-120"/>
                  </a:rPr>
                  <a:t>两两垂直，故以点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为坐标原点</a:t>
                </a:r>
                <a:r>
                  <a:rPr lang="en-US" altLang="zh-CN" sz="1800" b="0" i="0">
                    <a:solidFill>
                      <a:srgbClr val="6565FF"/>
                    </a:solidFill>
                    <a:latin typeface="Times New Roman" pitchFamily="34" charset="0"/>
                    <a:ea typeface="微软雅黑" pitchFamily="34" charset="-122"/>
                    <a:cs typeface="Times New Roman" pitchFamily="34" charset="-120"/>
                  </a:rPr>
                  <a:t>，建立如图所示的空间直角坐标</a:t>
                </a:r>
              </a:p>
              <a:p>
                <a:pPr latinLnBrk="1">
                  <a:lnSpc>
                    <a:spcPts val="3700"/>
                  </a:lnSpc>
                </a:pPr>
                <a:r>
                  <a:rPr lang="en-US" altLang="zh-CN" sz="1800" b="0" i="0">
                    <a:solidFill>
                      <a:srgbClr val="6565FF"/>
                    </a:solidFill>
                    <a:latin typeface="Times New Roman" pitchFamily="34" charset="0"/>
                    <a:ea typeface="微软雅黑" pitchFamily="34" charset="-122"/>
                    <a:cs typeface="Times New Roman" pitchFamily="34" charset="-120"/>
                  </a:rPr>
                  <a:t>系</a:t>
                </a:r>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,0,0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(0,</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700"/>
                  </a:lnSpc>
                </a:pP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m:t>
                        </m:r>
                      </m:e>
                    </m:rad>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𝐶𝐵</m:t>
                        </m:r>
                      </m:e>
                    </m:acc>
                    <m:r>
                      <a:rPr lang="en-US" altLang="zh-CN" sz="1800" b="0" i="0">
                        <a:solidFill>
                          <a:srgbClr val="6565FF"/>
                        </a:solidFill>
                        <a:latin typeface="Cambria Math" pitchFamily="34" charset="0"/>
                        <a:ea typeface="Cambria Math" pitchFamily="34" charset="-122"/>
                        <a:cs typeface="Cambria Math" pitchFamily="34" charset="-120"/>
                      </a:rPr>
                      <m:t>=(0,</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b="1" i="1">
                                <a:solidFill>
                                  <a:srgbClr val="6565FF"/>
                                </a:solidFill>
                                <a:latin typeface="Cambria Math" pitchFamily="34" charset="0"/>
                                <a:ea typeface="Cambria Math" pitchFamily="34" charset="-122"/>
                                <a:cs typeface="Cambria Math" pitchFamily="34" charset="-120"/>
                              </a:rPr>
                              <m:t>𝒏</m:t>
                            </m:r>
                            <m:r>
                              <a:rPr lang="en-US" altLang="zh-CN" b="0" i="0">
                                <a:solidFill>
                                  <a:srgbClr val="6565FF"/>
                                </a:solidFill>
                                <a:latin typeface="Cambria Math" pitchFamily="34" charset="0"/>
                                <a:ea typeface="Cambria Math" pitchFamily="34" charset="-122"/>
                                <a:cs typeface="Cambria Math" pitchFamily="34" charset="-120"/>
                              </a:rPr>
                              <m:t>⋅</m:t>
                            </m:r>
                            <m:limUpp>
                              <m:limUppPr>
                                <m:ctrlPr>
                                  <a:rPr lang="en-US" altLang="zh-CN"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b="0" i="0">
                                    <a:solidFill>
                                      <a:srgbClr val="6565FF"/>
                                    </a:solidFill>
                                    <a:latin typeface="Cambria Math" pitchFamily="34" charset="0"/>
                                    <a:ea typeface="Cambria Math" pitchFamily="34" charset="-122"/>
                                    <a:cs typeface="Cambria Math" pitchFamily="34" charset="-120"/>
                                  </a:rPr>
                                  <m:t>𝐶</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e>
                              <m:lim>
                                <m:r>
                                  <a:rPr lang="en-US" altLang="zh-CN" b="0" i="0">
                                    <a:solidFill>
                                      <a:srgbClr val="6565FF"/>
                                    </a:solidFill>
                                    <a:latin typeface="Cambria Math" pitchFamily="34" charset="0"/>
                                    <a:ea typeface="Cambria Math" pitchFamily="34" charset="-122"/>
                                    <a:cs typeface="Cambria Math" pitchFamily="34" charset="-120"/>
                                  </a:rPr>
                                  <m:t>→</m:t>
                                </m:r>
                              </m:lim>
                            </m:limUpp>
                            <m:r>
                              <a:rPr lang="en-US" altLang="zh-CN" b="0" i="0">
                                <a:solidFill>
                                  <a:srgbClr val="6565FF"/>
                                </a:solidFill>
                                <a:latin typeface="Cambria Math" pitchFamily="34" charset="0"/>
                                <a:ea typeface="Cambria Math" pitchFamily="34" charset="-122"/>
                                <a:cs typeface="Cambria Math" pitchFamily="34" charset="-120"/>
                              </a:rPr>
                              <m:t>=0,</m:t>
                            </m:r>
                          </m:e>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b="1" i="1">
                                <a:solidFill>
                                  <a:srgbClr val="6565FF"/>
                                </a:solidFill>
                                <a:latin typeface="Cambria Math" pitchFamily="34" charset="0"/>
                                <a:ea typeface="Cambria Math" pitchFamily="34" charset="-122"/>
                                <a:cs typeface="Cambria Math" pitchFamily="34" charset="-120"/>
                              </a:rPr>
                              <m:t>𝒏</m:t>
                            </m:r>
                            <m:r>
                              <a:rPr lang="en-US" altLang="zh-CN" b="0" i="0">
                                <a:solidFill>
                                  <a:srgbClr val="6565FF"/>
                                </a:solidFill>
                                <a:latin typeface="Cambria Math" pitchFamily="34" charset="0"/>
                                <a:ea typeface="Cambria Math" pitchFamily="34" charset="-122"/>
                                <a:cs typeface="Cambria Math" pitchFamily="34" charset="-120"/>
                              </a:rPr>
                              <m:t>⋅</m:t>
                            </m:r>
                            <m:limUpp>
                              <m:limUppPr>
                                <m:ctrlPr>
                                  <a:rPr lang="en-US" altLang="zh-CN"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b="0" i="0">
                                    <a:solidFill>
                                      <a:srgbClr val="6565FF"/>
                                    </a:solidFill>
                                    <a:latin typeface="Cambria Math" pitchFamily="34" charset="0"/>
                                    <a:ea typeface="Cambria Math" pitchFamily="34" charset="-122"/>
                                    <a:cs typeface="Cambria Math" pitchFamily="34" charset="-120"/>
                                  </a:rPr>
                                  <m:t>𝐶𝐵</m:t>
                                </m:r>
                              </m:e>
                              <m:lim>
                                <m:r>
                                  <a:rPr lang="en-US" altLang="zh-CN" b="0" i="0">
                                    <a:solidFill>
                                      <a:srgbClr val="6565FF"/>
                                    </a:solidFill>
                                    <a:latin typeface="Cambria Math" pitchFamily="34" charset="0"/>
                                    <a:ea typeface="Cambria Math" pitchFamily="34" charset="-122"/>
                                    <a:cs typeface="Cambria Math" pitchFamily="34" charset="-120"/>
                                  </a:rPr>
                                  <m:t>→</m:t>
                                </m:r>
                              </m:lim>
                            </m:limUpp>
                            <m:r>
                              <a:rPr lang="en-US" altLang="zh-CN" b="0" i="0">
                                <a:solidFill>
                                  <a:srgbClr val="6565FF"/>
                                </a:solidFill>
                                <a:latin typeface="Cambria Math" pitchFamily="34" charset="0"/>
                                <a:ea typeface="Cambria Math" pitchFamily="34" charset="-122"/>
                                <a:cs typeface="Cambria Math" pitchFamily="34" charset="-120"/>
                              </a:rPr>
                              <m:t>=0,</m:t>
                            </m:r>
                          </m:e>
                        </m:eqArr>
                      </m:e>
                    </m:d>
                  </m:oMath>
                </a14:m>
                <a:r>
                  <a:rPr lang="en-US" altLang="zh-CN"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b="0" i="0">
                                <a:solidFill>
                                  <a:srgbClr val="6565FF"/>
                                </a:solidFill>
                                <a:latin typeface="Cambria Math" pitchFamily="34" charset="0"/>
                                <a:ea typeface="Cambria Math" pitchFamily="34" charset="-122"/>
                                <a:cs typeface="Cambria Math" pitchFamily="34" charset="-120"/>
                              </a:rPr>
                              <m:t>−</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3</m:t>
                                </m:r>
                              </m:e>
                            </m:rad>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r>
                              <a:rPr lang="en-US" altLang="zh-CN" b="0" i="0">
                                <a:solidFill>
                                  <a:srgbClr val="6565FF"/>
                                </a:solidFill>
                                <a:latin typeface="Cambria Math" pitchFamily="34" charset="0"/>
                                <a:ea typeface="Cambria Math" pitchFamily="34" charset="-122"/>
                                <a:cs typeface="Cambria Math" pitchFamily="34" charset="-120"/>
                              </a:rPr>
                              <m:t>𝑧</m:t>
                            </m:r>
                            <m:r>
                              <a:rPr lang="en-US" altLang="zh-CN" b="0" i="0">
                                <a:solidFill>
                                  <a:srgbClr val="6565FF"/>
                                </a:solidFill>
                                <a:latin typeface="Cambria Math" pitchFamily="34" charset="0"/>
                                <a:ea typeface="Cambria Math" pitchFamily="34" charset="-122"/>
                                <a:cs typeface="Cambria Math" pitchFamily="34" charset="-120"/>
                              </a:rPr>
                              <m:t>=0,</m:t>
                            </m:r>
                          </m:e>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3</m:t>
                                </m:r>
                              </m:e>
                            </m:rad>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3" name="QO_6_AN.36_3#1ee430d1d?htil=6&amp;vcp=1&amp;vop=1&amp;pid=fe76c83ce&amp;color=36,64,97&amp;vtp=1&amp;bt=1&amp;bbb=1&amp;hb=1&amp;hs=1"/>
              <p:cNvSpPr>
                <a:spLocks noRot="1" noChangeAspect="1" noMove="1" noResize="1" noEditPoints="1" noAdjustHandles="1" noChangeArrowheads="1" noChangeShapeType="1" noTextEdit="1"/>
              </p:cNvSpPr>
              <p:nvPr/>
            </p:nvSpPr>
            <p:spPr>
              <a:xfrm>
                <a:off x="539496" y="1473726"/>
                <a:ext cx="9116568" cy="2743200"/>
              </a:xfrm>
              <a:prstGeom prst="rect">
                <a:avLst/>
              </a:prstGeom>
              <a:blipFill>
                <a:blip r:embed="rId4"/>
                <a:stretch>
                  <a:fillRect l="-1605" b="-22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36_3#1ee430d1d?htil=6&amp;vcp=1&amp;vop=1&amp;pid=fe76c83ce&amp;color=36,64,97&amp;vtp=1&amp;bt=1&amp;bbb=1&amp;hb=1&amp;hs=1">
                <a:extLst>
                  <a:ext uri="{FF2B5EF4-FFF2-40B4-BE49-F238E27FC236}">
                    <a16:creationId xmlns:a16="http://schemas.microsoft.com/office/drawing/2014/main" id="{75032C28-37AF-BE72-B0B7-9D3171353565}"/>
                  </a:ext>
                </a:extLst>
              </p:cNvPr>
              <p:cNvSpPr/>
              <p:nvPr/>
            </p:nvSpPr>
            <p:spPr>
              <a:xfrm>
                <a:off x="539995" y="4213751"/>
                <a:ext cx="11112011" cy="1371600"/>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=(1,0,1)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所成角为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b="0" i="0">
                        <a:solidFill>
                          <a:srgbClr val="6565FF"/>
                        </a:solidFill>
                        <a:latin typeface="Cambria Math" pitchFamily="34" charset="0"/>
                        <a:ea typeface="Cambria Math" pitchFamily="34" charset="-122"/>
                        <a:cs typeface="Cambria Math" pitchFamily="34" charset="-120"/>
                      </a:rPr>
                      <m:t>sin</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𝜃</m:t>
                    </m:r>
                    <m:r>
                      <a:rPr lang="en-US" altLang="zh-CN" b="0" i="0">
                        <a:solidFill>
                          <a:srgbClr val="6565FF"/>
                        </a:solidFill>
                        <a:latin typeface="Cambria Math" pitchFamily="34" charset="0"/>
                        <a:ea typeface="Cambria Math" pitchFamily="34" charset="-122"/>
                        <a:cs typeface="Cambria Math" pitchFamily="34" charset="-120"/>
                      </a:rPr>
                      <m:t>=|</m:t>
                    </m:r>
                    <m:r>
                      <m:rPr>
                        <m:sty m:val="p"/>
                      </m:rPr>
                      <a:rPr lang="en-US" altLang="zh-CN" b="0" i="0">
                        <a:solidFill>
                          <a:srgbClr val="6565FF"/>
                        </a:solidFill>
                        <a:latin typeface="Cambria Math" pitchFamily="34" charset="0"/>
                        <a:ea typeface="Cambria Math" pitchFamily="34" charset="-122"/>
                        <a:cs typeface="Cambria Math" pitchFamily="34" charset="-120"/>
                      </a:rPr>
                      <m:t>cos</m:t>
                    </m:r>
                    <m:r>
                      <a:rPr lang="en-US" altLang="zh-CN" b="0" i="0">
                        <a:solidFill>
                          <a:srgbClr val="6565FF"/>
                        </a:solidFill>
                        <a:latin typeface="Cambria Math" pitchFamily="34" charset="0"/>
                        <a:ea typeface="Cambria Math" pitchFamily="34" charset="-122"/>
                        <a:cs typeface="Cambria Math" pitchFamily="34" charset="-120"/>
                      </a:rPr>
                      <m:t>⟨</m:t>
                    </m:r>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𝐴</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e>
                    </m:acc>
                    <m:r>
                      <a:rPr lang="en-US" altLang="zh-CN" b="0" i="0">
                        <a:solidFill>
                          <a:srgbClr val="6565FF"/>
                        </a:solidFill>
                        <a:latin typeface="Cambria Math" pitchFamily="34" charset="0"/>
                        <a:ea typeface="Cambria Math" pitchFamily="34" charset="-122"/>
                        <a:cs typeface="Cambria Math" pitchFamily="34" charset="-120"/>
                      </a:rPr>
                      <m:t>，</m:t>
                    </m:r>
                    <m:r>
                      <a:rPr lang="en-US" altLang="zh-CN" b="1" i="1">
                        <a:solidFill>
                          <a:srgbClr val="6565FF"/>
                        </a:solidFill>
                        <a:latin typeface="Cambria Math" pitchFamily="34" charset="0"/>
                        <a:ea typeface="Cambria Math" pitchFamily="34" charset="-122"/>
                        <a:cs typeface="Cambria Math" pitchFamily="34" charset="-120"/>
                      </a:rPr>
                      <m:t>𝒏</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𝐴</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e>
                        </m:acc>
                        <m:r>
                          <a:rPr lang="en-US" altLang="zh-CN" b="0" i="0">
                            <a:solidFill>
                              <a:srgbClr val="6565FF"/>
                            </a:solidFill>
                            <a:latin typeface="Cambria Math" pitchFamily="34" charset="0"/>
                            <a:ea typeface="Cambria Math" pitchFamily="34" charset="-122"/>
                            <a:cs typeface="Cambria Math" pitchFamily="34" charset="-120"/>
                          </a:rPr>
                          <m:t>⋅</m:t>
                        </m:r>
                        <m:r>
                          <a:rPr lang="en-US" altLang="zh-CN" b="1" i="1">
                            <a:solidFill>
                              <a:srgbClr val="6565FF"/>
                            </a:solidFill>
                            <a:latin typeface="Cambria Math" pitchFamily="34" charset="0"/>
                            <a:ea typeface="Cambria Math" pitchFamily="34" charset="-122"/>
                            <a:cs typeface="Cambria Math" pitchFamily="34" charset="-120"/>
                          </a:rPr>
                          <m:t>𝒏</m:t>
                        </m:r>
                      </m:num>
                      <m:den>
                        <m:r>
                          <a:rPr lang="en-US" altLang="zh-CN" b="0" i="0">
                            <a:solidFill>
                              <a:srgbClr val="6565FF"/>
                            </a:solidFill>
                            <a:latin typeface="Cambria Math" pitchFamily="34" charset="0"/>
                            <a:ea typeface="Cambria Math" pitchFamily="34" charset="-122"/>
                            <a:cs typeface="Cambria Math" pitchFamily="34" charset="-120"/>
                          </a:rPr>
                          <m:t>|</m:t>
                        </m:r>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𝐴</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e>
                        </m:acc>
                        <m:r>
                          <a:rPr lang="en-US" altLang="zh-CN" b="0" i="0">
                            <a:solidFill>
                              <a:srgbClr val="6565FF"/>
                            </a:solidFill>
                            <a:latin typeface="Cambria Math" pitchFamily="34" charset="0"/>
                            <a:ea typeface="Cambria Math" pitchFamily="34" charset="-122"/>
                            <a:cs typeface="Cambria Math" pitchFamily="34" charset="-120"/>
                          </a:rPr>
                          <m:t>||</m:t>
                        </m:r>
                        <m:r>
                          <a:rPr lang="en-US" altLang="zh-CN" b="1" i="1">
                            <a:solidFill>
                              <a:srgbClr val="6565FF"/>
                            </a:solidFill>
                            <a:latin typeface="Cambria Math" pitchFamily="34" charset="0"/>
                            <a:ea typeface="Cambria Math" pitchFamily="34" charset="-122"/>
                            <a:cs typeface="Cambria Math" pitchFamily="34" charset="-120"/>
                          </a:rPr>
                          <m:t>𝒏</m:t>
                        </m:r>
                        <m:r>
                          <a:rPr lang="en-US" altLang="zh-CN" b="0" i="0">
                            <a:solidFill>
                              <a:srgbClr val="6565FF"/>
                            </a:solidFill>
                            <a:latin typeface="Cambria Math" pitchFamily="34" charset="0"/>
                            <a:ea typeface="Cambria Math" pitchFamily="34" charset="-122"/>
                            <a:cs typeface="Cambria Math" pitchFamily="34" charset="-120"/>
                          </a:rPr>
                          <m:t>|</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num>
                      <m:den>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8+3+2</m:t>
                            </m:r>
                          </m:e>
                        </m:rad>
                        <m:r>
                          <a:rPr lang="en-US" altLang="zh-CN" b="0" i="0">
                            <a:solidFill>
                              <a:srgbClr val="6565FF"/>
                            </a:solidFill>
                            <a:latin typeface="Cambria Math" pitchFamily="34" charset="0"/>
                            <a:ea typeface="Cambria Math" pitchFamily="34" charset="-122"/>
                            <a:cs typeface="Cambria Math" pitchFamily="34" charset="-120"/>
                          </a:rPr>
                          <m:t>×</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13</m:t>
                            </m:r>
                          </m:e>
                        </m:rad>
                      </m:num>
                      <m:den>
                        <m:r>
                          <a:rPr lang="en-US" altLang="zh-CN" b="0" i="0">
                            <a:solidFill>
                              <a:srgbClr val="6565FF"/>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6_AN.36_3#1ee430d1d?htil=6&amp;vcp=1&amp;vop=1&amp;pid=fe76c83ce&amp;color=36,64,97&amp;vtp=1&amp;bt=1&amp;bbb=1&amp;hb=1&amp;hs=1">
                <a:extLst>
                  <a:ext uri="{FF2B5EF4-FFF2-40B4-BE49-F238E27FC236}">
                    <a16:creationId xmlns:a16="http://schemas.microsoft.com/office/drawing/2014/main" id="{75032C28-37AF-BE72-B0B7-9D3171353565}"/>
                  </a:ext>
                </a:extLst>
              </p:cNvPr>
              <p:cNvSpPr>
                <a:spLocks noRot="1" noChangeAspect="1" noMove="1" noResize="1" noEditPoints="1" noAdjustHandles="1" noChangeArrowheads="1" noChangeShapeType="1" noTextEdit="1"/>
              </p:cNvSpPr>
              <p:nvPr/>
            </p:nvSpPr>
            <p:spPr>
              <a:xfrm>
                <a:off x="539995" y="4213751"/>
                <a:ext cx="11112011" cy="1371600"/>
              </a:xfrm>
              <a:prstGeom prst="rect">
                <a:avLst/>
              </a:prstGeom>
              <a:blipFill>
                <a:blip r:embed="rId5"/>
                <a:stretch>
                  <a:fillRect l="-1317" b="-355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anim calcmode="lin" valueType="num">
                                      <p:cBhvr>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anim calcmode="lin" valueType="num">
                                      <p:cBhvr>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4" end="4"/>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bg/>
                                          </p:spTgt>
                                        </p:tgtEl>
                                        <p:attrNameLst>
                                          <p:attrName>style.visibility</p:attrName>
                                        </p:attrNameLst>
                                      </p:cBhvr>
                                      <p:to>
                                        <p:strVal val="visible"/>
                                      </p:to>
                                    </p:set>
                                    <p:animEffect transition="in" filter="fade">
                                      <p:cBhvr>
                                        <p:cTn id="42" dur="500"/>
                                        <p:tgtEl>
                                          <p:spTgt spid="4">
                                            <p:bg/>
                                          </p:spTgt>
                                        </p:tgtEl>
                                      </p:cBhvr>
                                    </p:animEffect>
                                    <p:anim calcmode="lin" valueType="num">
                                      <p:cBhvr>
                                        <p:cTn id="43" dur="500" fill="hold"/>
                                        <p:tgtEl>
                                          <p:spTgt spid="4">
                                            <p:bg/>
                                          </p:spTgt>
                                        </p:tgtEl>
                                        <p:attrNameLst>
                                          <p:attrName>ppt_x</p:attrName>
                                        </p:attrNameLst>
                                      </p:cBhvr>
                                      <p:tavLst>
                                        <p:tav tm="0">
                                          <p:val>
                                            <p:strVal val="#ppt_x"/>
                                          </p:val>
                                        </p:tav>
                                        <p:tav tm="100000">
                                          <p:val>
                                            <p:strVal val="#ppt_x"/>
                                          </p:val>
                                        </p:tav>
                                      </p:tavLst>
                                    </p:anim>
                                    <p:anim calcmode="lin" valueType="num">
                                      <p:cBhvr>
                                        <p:cTn id="44" dur="500" fill="hold"/>
                                        <p:tgtEl>
                                          <p:spTgt spid="4">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500"/>
                                        <p:tgtEl>
                                          <p:spTgt spid="4">
                                            <p:txEl>
                                              <p:pRg st="0" end="0"/>
                                            </p:txEl>
                                          </p:spTgt>
                                        </p:tgtEl>
                                      </p:cBhvr>
                                    </p:animEffect>
                                    <p:anim calcmode="lin" valueType="num">
                                      <p:cBhvr>
                                        <p:cTn id="4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1" end="1"/>
                                            </p:txEl>
                                          </p:spTgt>
                                        </p:tgtEl>
                                        <p:attrNameLst>
                                          <p:attrName>style.visibility</p:attrName>
                                        </p:attrNameLst>
                                      </p:cBhvr>
                                      <p:to>
                                        <p:strVal val="visible"/>
                                      </p:to>
                                    </p:set>
                                    <p:animEffect transition="in" filter="fade">
                                      <p:cBhvr>
                                        <p:cTn id="52" dur="500"/>
                                        <p:tgtEl>
                                          <p:spTgt spid="4">
                                            <p:txEl>
                                              <p:pRg st="1" end="1"/>
                                            </p:txEl>
                                          </p:spTgt>
                                        </p:tgtEl>
                                      </p:cBhvr>
                                    </p:animEffect>
                                    <p:anim calcmode="lin" valueType="num">
                                      <p:cBhvr>
                                        <p:cTn id="5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2" end="2"/>
                                            </p:txEl>
                                          </p:spTgt>
                                        </p:tgtEl>
                                        <p:attrNameLst>
                                          <p:attrName>style.visibility</p:attrName>
                                        </p:attrNameLst>
                                      </p:cBhvr>
                                      <p:to>
                                        <p:strVal val="visible"/>
                                      </p:to>
                                    </p:set>
                                    <p:animEffect transition="in" filter="fade">
                                      <p:cBhvr>
                                        <p:cTn id="57" dur="500"/>
                                        <p:tgtEl>
                                          <p:spTgt spid="4">
                                            <p:txEl>
                                              <p:pRg st="2" end="2"/>
                                            </p:txEl>
                                          </p:spTgt>
                                        </p:tgtEl>
                                      </p:cBhvr>
                                    </p:animEffect>
                                    <p:anim calcmode="lin" valueType="num">
                                      <p:cBhvr>
                                        <p:cTn id="5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4_BD#063cfdcf8?vcp=1&amp;pid=b4a9c2e4e&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考点3</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二面角</a:t>
            </a:r>
            <a:endParaRPr lang="en-US" altLang="zh-CN" sz="2000" dirty="0"/>
          </a:p>
        </p:txBody>
      </p:sp>
      <p:pic>
        <p:nvPicPr>
          <p:cNvPr id="3" name="QO_5_BD.37_1#f5deecbc4?htil=7&amp;vcp=1&amp;vop=1&amp;pid=063cfdcf8&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48033" y="1327427"/>
            <a:ext cx="3712464"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37_2#f5deecbc4?htil=7&amp;vcp=1&amp;vop=1&amp;pid=063cfdcf8&amp;color=36,64,97&amp;vtp=1&amp;bbb=1&amp;hb=1"/>
              <p:cNvSpPr/>
              <p:nvPr/>
            </p:nvSpPr>
            <p:spPr>
              <a:xfrm>
                <a:off x="539496" y="1263419"/>
                <a:ext cx="7260336"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[全国二2025⋅17,15分]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如图，在四边形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𝐷𝐴𝐵</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90</m:t>
                        </m:r>
                      </m:e>
                      <m:sup>
                        <m:r>
                          <a:rPr lang="en-US" altLang="zh-CN" sz="1800" b="0" i="0">
                            <a:solidFill>
                              <a:srgbClr val="244061"/>
                            </a:solidFill>
                            <a:latin typeface="Cambria Math" pitchFamily="34" charset="0"/>
                            <a:ea typeface="Cambria Math" pitchFamily="34" charset="-122"/>
                            <a:cs typeface="Cambria Math" pitchFamily="34" charset="-120"/>
                          </a:rPr>
                          <m:t>∘</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𝐹</m:t>
                    </m:r>
                  </m:oMath>
                </a14:m>
                <a:r>
                  <a:rPr lang="en-US" altLang="zh-CN" sz="1800"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的中点，点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oMath>
                </a14:m>
                <a:r>
                  <a:rPr lang="en-US" altLang="zh-CN" sz="1800" b="0" i="0" dirty="0">
                    <a:solidFill>
                      <a:srgbClr val="244061"/>
                    </a:solidFill>
                    <a:latin typeface="Times New Roman" pitchFamily="34" charset="0"/>
                    <a:ea typeface="微软雅黑" pitchFamily="34" charset="-122"/>
                    <a:cs typeface="Times New Roman" pitchFamily="34" charset="-120"/>
                  </a:rPr>
                  <a:t>上，</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𝐸𝐹</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𝐶𝐷</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800" b="0" i="0" dirty="0">
                    <a:solidFill>
                      <a:srgbClr val="244061"/>
                    </a:solidFill>
                    <a:latin typeface="Times New Roman" pitchFamily="34" charset="0"/>
                    <a:ea typeface="微软雅黑" pitchFamily="34" charset="-122"/>
                    <a:cs typeface="Times New Roman" pitchFamily="34" charset="-120"/>
                  </a:rPr>
                  <a:t>,将四边形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𝐸𝐹𝐷𝐴</m:t>
                    </m:r>
                  </m:oMath>
                </a14:m>
                <a:r>
                  <a:rPr lang="en-US" altLang="zh-CN" sz="1800" b="0" i="0" dirty="0">
                    <a:solidFill>
                      <a:srgbClr val="244061"/>
                    </a:solidFill>
                    <a:latin typeface="Times New Roman" pitchFamily="34" charset="0"/>
                    <a:ea typeface="微软雅黑" pitchFamily="34" charset="-122"/>
                    <a:cs typeface="Times New Roman" pitchFamily="34" charset="-120"/>
                  </a:rPr>
                  <a:t>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𝐸𝐹</m:t>
                    </m:r>
                  </m:oMath>
                </a14:m>
                <a:r>
                  <a:rPr lang="en-US" altLang="zh-CN" sz="1800" b="0" i="0" dirty="0">
                    <a:solidFill>
                      <a:srgbClr val="244061"/>
                    </a:solidFill>
                    <a:latin typeface="Times New Roman" pitchFamily="34" charset="0"/>
                    <a:ea typeface="微软雅黑" pitchFamily="34" charset="-122"/>
                    <a:cs typeface="Times New Roman" pitchFamily="34" charset="-120"/>
                  </a:rPr>
                  <a:t>翻折至四边形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𝐸𝐹</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𝐷</m:t>
                        </m:r>
                      </m:e>
                      <m:sup>
                        <m:r>
                          <a:rPr lang="en-US" altLang="zh-CN" sz="1800" b="0" i="0">
                            <a:solidFill>
                              <a:srgbClr val="244061"/>
                            </a:solidFill>
                            <a:latin typeface="Cambria Math" pitchFamily="34" charset="0"/>
                            <a:ea typeface="Cambria Math" pitchFamily="34" charset="-122"/>
                            <a:cs typeface="Cambria Math" pitchFamily="34" charset="-120"/>
                          </a:rPr>
                          <m:t>′</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𝐴</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,使得面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𝐸𝐹</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𝐷</m:t>
                        </m:r>
                      </m:e>
                      <m:sup>
                        <m:r>
                          <a:rPr lang="en-US" altLang="zh-CN" sz="1800" b="0" i="0">
                            <a:solidFill>
                              <a:srgbClr val="244061"/>
                            </a:solidFill>
                            <a:latin typeface="Cambria Math" pitchFamily="34" charset="0"/>
                            <a:ea typeface="Cambria Math" pitchFamily="34" charset="-122"/>
                            <a:cs typeface="Cambria Math" pitchFamily="34" charset="-120"/>
                          </a:rPr>
                          <m:t>′</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𝐴</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与面</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𝐸𝐹𝐶𝐵</m:t>
                    </m:r>
                  </m:oMath>
                </a14:m>
                <a:r>
                  <a:rPr lang="en-US" altLang="zh-CN" b="0" i="0" dirty="0">
                    <a:solidFill>
                      <a:srgbClr val="244061"/>
                    </a:solidFill>
                    <a:latin typeface="Times New Roman" pitchFamily="34" charset="0"/>
                    <a:ea typeface="微软雅黑" pitchFamily="34" charset="-122"/>
                    <a:cs typeface="Times New Roman" pitchFamily="34" charset="-120"/>
                  </a:rPr>
                  <a:t>所成的二面角为</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60</m:t>
                        </m:r>
                      </m:e>
                      <m:sup>
                        <m:r>
                          <a:rPr lang="en-US" altLang="zh-CN" b="0" i="0">
                            <a:solidFill>
                              <a:srgbClr val="244061"/>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5_BD.37_2#f5deecbc4?htil=7&amp;vcp=1&amp;vop=1&amp;pid=063cfdcf8&amp;color=36,64,97&amp;vtp=1&amp;bbb=1&amp;hb=1"/>
              <p:cNvSpPr>
                <a:spLocks noRot="1" noChangeAspect="1" noMove="1" noResize="1" noEditPoints="1" noAdjustHandles="1" noChangeArrowheads="1" noChangeShapeType="1" noTextEdit="1"/>
              </p:cNvSpPr>
              <p:nvPr/>
            </p:nvSpPr>
            <p:spPr>
              <a:xfrm>
                <a:off x="539496" y="1263419"/>
                <a:ext cx="7260336" cy="1608455"/>
              </a:xfrm>
              <a:prstGeom prst="rect">
                <a:avLst/>
              </a:prstGeom>
              <a:blipFill>
                <a:blip r:embed="rId4"/>
                <a:stretch>
                  <a:fillRect l="-2015" r="-840" b="-9091"/>
                </a:stretch>
              </a:blipFill>
              <a:ln/>
            </p:spPr>
            <p:txBody>
              <a:bodyPr/>
              <a:lstStyle/>
              <a:p>
                <a:r>
                  <a:rPr lang="zh-CN" altLang="en-US">
                    <a:noFill/>
                  </a:rPr>
                  <a:t> </a:t>
                </a:r>
              </a:p>
            </p:txBody>
          </p:sp>
        </mc:Fallback>
      </mc:AlternateContent>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8_1#8b25ca40f?vcp=1&amp;vop=1&amp;pid=f5deecbc4&amp;color=36,64,97&amp;mp=1&amp;vtp=1&amp;bt=1&amp;bbb=1"/>
              <p:cNvSpPr/>
              <p:nvPr/>
            </p:nvSpPr>
            <p:spPr>
              <a:xfrm>
                <a:off x="539496" y="170521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𝐴</m:t>
                        </m:r>
                      </m:e>
                      <m:sup>
                        <m:r>
                          <a:rPr lang="en-US" altLang="zh-CN" sz="1800" b="0" i="0">
                            <a:solidFill>
                              <a:srgbClr val="244061"/>
                            </a:solidFill>
                            <a:latin typeface="Cambria Math" pitchFamily="34" charset="0"/>
                            <a:ea typeface="Cambria Math" pitchFamily="34" charset="-122"/>
                            <a:cs typeface="Cambria Math" pitchFamily="34" charset="-120"/>
                          </a:rPr>
                          <m:t>′</m:t>
                        </m:r>
                      </m:sup>
                    </m:sSup>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𝐷</m:t>
                        </m:r>
                      </m:e>
                      <m:sup>
                        <m:r>
                          <a:rPr lang="en-US" altLang="zh-CN" sz="1800" b="0" i="0">
                            <a:solidFill>
                              <a:srgbClr val="244061"/>
                            </a:solidFill>
                            <a:latin typeface="Cambria Math" pitchFamily="34" charset="0"/>
                            <a:ea typeface="Cambria Math" pitchFamily="34" charset="-122"/>
                            <a:cs typeface="Cambria Math" pitchFamily="34" charset="-120"/>
                          </a:rPr>
                          <m:t>′</m:t>
                        </m:r>
                      </m:sup>
                    </m:sSup>
                    <m:r>
                      <a:rPr lang="en-US" altLang="zh-CN" sz="1800" b="0" i="0">
                        <a:solidFill>
                          <a:srgbClr val="244061"/>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38_1#8b25ca40f?vcp=1&amp;vop=1&amp;pid=f5deecbc4&amp;color=36,64,97&amp;mp=1&amp;vtp=1&amp;bt=1&amp;bbb=1"/>
              <p:cNvSpPr>
                <a:spLocks noRot="1" noChangeAspect="1" noMove="1" noResize="1" noEditPoints="1" noAdjustHandles="1" noChangeArrowheads="1" noChangeShapeType="1" noTextEdit="1"/>
              </p:cNvSpPr>
              <p:nvPr/>
            </p:nvSpPr>
            <p:spPr>
              <a:xfrm>
                <a:off x="539496" y="1705215"/>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p:pic>
        <p:nvPicPr>
          <p:cNvPr id="3" name="QO_6_AN.39_1#8b25ca40f?htil=8&amp;vcp=1&amp;vop=1&amp;pid=f5deecbc4&amp;color=36,64,97&amp;tib=255,255,255&amp;vtp=1&amp;hs=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60397" y="2142858"/>
            <a:ext cx="3630168"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6_AN.39_2#8b25ca40f?htil=8&amp;vcp=1&amp;vop=1&amp;pid=f5deecbc4&amp;color=36,64,97&amp;vtp=1&amp;bbb=1&amp;hb=1&amp;hs=1"/>
              <p:cNvSpPr/>
              <p:nvPr/>
            </p:nvSpPr>
            <p:spPr>
              <a:xfrm>
                <a:off x="539496" y="2078850"/>
                <a:ext cx="7351776" cy="2484755"/>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如图，过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𝐶𝐺</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𝐺</m:t>
                    </m:r>
                  </m:oMath>
                </a14:m>
                <a:r>
                  <a:rPr lang="en-US" altLang="zh-CN" sz="1800" b="0" i="0" dirty="0">
                    <a:solidFill>
                      <a:srgbClr val="6565FF"/>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𝐺</m:t>
                    </m:r>
                  </m:oMath>
                </a14:m>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 </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𝐷𝐴𝐵</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𝐴𝐷𝐹𝐸</m:t>
                    </m:r>
                  </m:oMath>
                </a14:m>
                <a:r>
                  <a:rPr lang="en-US" altLang="zh-CN" sz="1800" b="0" i="0" dirty="0">
                    <a:solidFill>
                      <a:srgbClr val="6565FF"/>
                    </a:solidFill>
                    <a:latin typeface="Times New Roman" pitchFamily="34" charset="0"/>
                    <a:ea typeface="微软雅黑" pitchFamily="34" charset="-122"/>
                    <a:cs typeface="Times New Roman" pitchFamily="34" charset="-120"/>
                  </a:rPr>
                  <a:t>为矩形，四边形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𝐸𝐹𝐶𝐺</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为矩形，</a:t>
                </a:r>
              </a:p>
              <a:p>
                <a:pPr latinLnBrk="1">
                  <a:lnSpc>
                    <a:spcPts val="3600"/>
                  </a:lnSpc>
                </a:pPr>
                <a:r>
                  <a:rPr lang="en-US" altLang="zh-CN" sz="1800"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𝐶𝐺</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𝐶𝐺</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𝐶𝐺</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，所以四边形</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𝐶𝐺</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为平行四边形.</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𝐺</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𝐺</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𝐵𝐸</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𝐶𝐹</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𝐸𝐵</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𝐸𝐵</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𝐵𝐸</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𝐶𝐹</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𝐵𝐸</m:t>
                    </m:r>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𝐶𝐹</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6_AN.39_2#8b25ca40f?htil=8&amp;vcp=1&amp;vop=1&amp;pid=f5deecbc4&amp;color=36,64,97&amp;vtp=1&amp;bbb=1&amp;hb=1&amp;hs=1"/>
              <p:cNvSpPr>
                <a:spLocks noRot="1" noChangeAspect="1" noMove="1" noResize="1" noEditPoints="1" noAdjustHandles="1" noChangeArrowheads="1" noChangeShapeType="1" noTextEdit="1"/>
              </p:cNvSpPr>
              <p:nvPr/>
            </p:nvSpPr>
            <p:spPr>
              <a:xfrm>
                <a:off x="539496" y="2078850"/>
                <a:ext cx="7351776" cy="2484755"/>
              </a:xfrm>
              <a:prstGeom prst="rect">
                <a:avLst/>
              </a:prstGeom>
              <a:blipFill>
                <a:blip r:embed="rId5"/>
                <a:stretch>
                  <a:fillRect l="-1990" r="-1575" b="-563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39_2#8b25ca40f?htil=8&amp;vcp=1&amp;vop=1&amp;pid=f5deecbc4&amp;color=36,64,97&amp;vtp=1&amp;bbb=1&amp;hb=1&amp;hs=1">
                <a:extLst>
                  <a:ext uri="{FF2B5EF4-FFF2-40B4-BE49-F238E27FC236}">
                    <a16:creationId xmlns:a16="http://schemas.microsoft.com/office/drawing/2014/main" id="{D3FB1A06-3CE2-594E-BE37-6BDEE3BBC3B0}"/>
                  </a:ext>
                </a:extLst>
              </p:cNvPr>
              <p:cNvSpPr/>
              <p:nvPr/>
            </p:nvSpPr>
            <p:spPr>
              <a:xfrm>
                <a:off x="539995" y="4563605"/>
                <a:ext cx="11112011" cy="770255"/>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,所以平面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𝐵𝐸</m:t>
                    </m:r>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𝐶𝐷</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O_6_AN.39_2#8b25ca40f?htil=8&amp;vcp=1&amp;vop=1&amp;pid=f5deecbc4&amp;color=36,64,97&amp;vtp=1&amp;bbb=1&amp;hb=1&amp;hs=1">
                <a:extLst>
                  <a:ext uri="{FF2B5EF4-FFF2-40B4-BE49-F238E27FC236}">
                    <a16:creationId xmlns:a16="http://schemas.microsoft.com/office/drawing/2014/main" id="{D3FB1A06-3CE2-594E-BE37-6BDEE3BBC3B0}"/>
                  </a:ext>
                </a:extLst>
              </p:cNvPr>
              <p:cNvSpPr>
                <a:spLocks noRot="1" noChangeAspect="1" noMove="1" noResize="1" noEditPoints="1" noAdjustHandles="1" noChangeArrowheads="1" noChangeShapeType="1" noTextEdit="1"/>
              </p:cNvSpPr>
              <p:nvPr/>
            </p:nvSpPr>
            <p:spPr>
              <a:xfrm>
                <a:off x="539995" y="4563605"/>
                <a:ext cx="11112011" cy="770255"/>
              </a:xfrm>
              <a:prstGeom prst="rect">
                <a:avLst/>
              </a:prstGeom>
              <a:blipFill>
                <a:blip r:embed="rId6"/>
                <a:stretch>
                  <a:fillRect l="-1317"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anim calcmode="lin" valueType="num">
                                      <p:cBhvr>
                                        <p:cTn id="13" dur="500" fill="hold"/>
                                        <p:tgtEl>
                                          <p:spTgt spid="4">
                                            <p:bg/>
                                          </p:spTgt>
                                        </p:tgtEl>
                                        <p:attrNameLst>
                                          <p:attrName>ppt_x</p:attrName>
                                        </p:attrNameLst>
                                      </p:cBhvr>
                                      <p:tavLst>
                                        <p:tav tm="0">
                                          <p:val>
                                            <p:strVal val="#ppt_x"/>
                                          </p:val>
                                        </p:tav>
                                        <p:tav tm="100000">
                                          <p:val>
                                            <p:strVal val="#ppt_x"/>
                                          </p:val>
                                        </p:tav>
                                      </p:tavLst>
                                    </p:anim>
                                    <p:anim calcmode="lin" valueType="num">
                                      <p:cBhvr>
                                        <p:cTn id="14" dur="500" fill="hold"/>
                                        <p:tgtEl>
                                          <p:spTgt spid="4">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anim calcmode="lin" valueType="num">
                                      <p:cBhvr>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anim calcmode="lin" valueType="num">
                                      <p:cBhvr>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anim calcmode="lin" valueType="num">
                                      <p:cBhvr>
                                        <p:cTn id="2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500"/>
                                        <p:tgtEl>
                                          <p:spTgt spid="4">
                                            <p:txEl>
                                              <p:pRg st="3" end="3"/>
                                            </p:txEl>
                                          </p:spTgt>
                                        </p:tgtEl>
                                      </p:cBhvr>
                                    </p:animEffect>
                                    <p:anim calcmode="lin" valueType="num">
                                      <p:cBhvr>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500"/>
                                        <p:tgtEl>
                                          <p:spTgt spid="4">
                                            <p:txEl>
                                              <p:pRg st="4" end="4"/>
                                            </p:txEl>
                                          </p:spTgt>
                                        </p:tgtEl>
                                      </p:cBhvr>
                                    </p:animEffect>
                                    <p:anim calcmode="lin" valueType="num">
                                      <p:cBhvr>
                                        <p:cTn id="3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4" end="4"/>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anim calcmode="lin" valueType="num">
                                      <p:cBhvr>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bg/>
                                          </p:spTgt>
                                        </p:tgtEl>
                                        <p:attrNameLst>
                                          <p:attrName>style.visibility</p:attrName>
                                        </p:attrNameLst>
                                      </p:cBhvr>
                                      <p:to>
                                        <p:strVal val="visible"/>
                                      </p:to>
                                    </p:set>
                                    <p:animEffect transition="in" filter="fade">
                                      <p:cBhvr>
                                        <p:cTn id="47" dur="500"/>
                                        <p:tgtEl>
                                          <p:spTgt spid="5">
                                            <p:bg/>
                                          </p:spTgt>
                                        </p:tgtEl>
                                      </p:cBhvr>
                                    </p:animEffect>
                                    <p:anim calcmode="lin" valueType="num">
                                      <p:cBhvr>
                                        <p:cTn id="48" dur="500" fill="hold"/>
                                        <p:tgtEl>
                                          <p:spTgt spid="5">
                                            <p:bg/>
                                          </p:spTgt>
                                        </p:tgtEl>
                                        <p:attrNameLst>
                                          <p:attrName>ppt_x</p:attrName>
                                        </p:attrNameLst>
                                      </p:cBhvr>
                                      <p:tavLst>
                                        <p:tav tm="0">
                                          <p:val>
                                            <p:strVal val="#ppt_x"/>
                                          </p:val>
                                        </p:tav>
                                        <p:tav tm="100000">
                                          <p:val>
                                            <p:strVal val="#ppt_x"/>
                                          </p:val>
                                        </p:tav>
                                      </p:tavLst>
                                    </p:anim>
                                    <p:anim calcmode="lin" valueType="num">
                                      <p:cBhvr>
                                        <p:cTn id="49" dur="500" fill="hold"/>
                                        <p:tgtEl>
                                          <p:spTgt spid="5">
                                            <p:bg/>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xEl>
                                              <p:pRg st="0" end="0"/>
                                            </p:txEl>
                                          </p:spTgt>
                                        </p:tgtEl>
                                        <p:attrNameLst>
                                          <p:attrName>style.visibility</p:attrName>
                                        </p:attrNameLst>
                                      </p:cBhvr>
                                      <p:to>
                                        <p:strVal val="visible"/>
                                      </p:to>
                                    </p:set>
                                    <p:animEffect transition="in" filter="fade">
                                      <p:cBhvr>
                                        <p:cTn id="52" dur="500"/>
                                        <p:tgtEl>
                                          <p:spTgt spid="5">
                                            <p:txEl>
                                              <p:pRg st="0" end="0"/>
                                            </p:txEl>
                                          </p:spTgt>
                                        </p:tgtEl>
                                      </p:cBhvr>
                                    </p:animEffect>
                                    <p:anim calcmode="lin" valueType="num">
                                      <p:cBhvr>
                                        <p:cTn id="5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5">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xEl>
                                              <p:pRg st="1" end="1"/>
                                            </p:txEl>
                                          </p:spTgt>
                                        </p:tgtEl>
                                        <p:attrNameLst>
                                          <p:attrName>style.visibility</p:attrName>
                                        </p:attrNameLst>
                                      </p:cBhvr>
                                      <p:to>
                                        <p:strVal val="visible"/>
                                      </p:to>
                                    </p:set>
                                    <p:animEffect transition="in" filter="fade">
                                      <p:cBhvr>
                                        <p:cTn id="57" dur="500"/>
                                        <p:tgtEl>
                                          <p:spTgt spid="5">
                                            <p:txEl>
                                              <p:pRg st="1" end="1"/>
                                            </p:txEl>
                                          </p:spTgt>
                                        </p:tgtEl>
                                      </p:cBhvr>
                                    </p:animEffect>
                                    <p:anim calcmode="lin" valueType="num">
                                      <p:cBhvr>
                                        <p:cTn id="5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5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0_1#e75669c6a?vcp=1&amp;vop=1&amp;pid=f5deecbc4&amp;color=36,64,97&amp;vtp=1&amp;bt=1&amp;bbb=1"/>
              <p:cNvSpPr/>
              <p:nvPr/>
            </p:nvSpPr>
            <p:spPr>
              <a:xfrm>
                <a:off x="539496" y="82800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𝐵𝐶</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𝐷</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与面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𝐸𝐹</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𝐷</m:t>
                        </m:r>
                      </m:e>
                      <m:sup>
                        <m:r>
                          <a:rPr lang="en-US" altLang="zh-CN" sz="1800" b="0" i="0">
                            <a:solidFill>
                              <a:srgbClr val="244061"/>
                            </a:solidFill>
                            <a:latin typeface="Cambria Math" pitchFamily="34" charset="0"/>
                            <a:ea typeface="Cambria Math" pitchFamily="34" charset="-122"/>
                            <a:cs typeface="Cambria Math" pitchFamily="34" charset="-120"/>
                          </a:rPr>
                          <m:t>′</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𝐴</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所成的二面角的正弦值.</a:t>
                </a:r>
                <a:endParaRPr lang="en-US" altLang="zh-CN" sz="1800" dirty="0"/>
              </a:p>
            </p:txBody>
          </p:sp>
        </mc:Choice>
        <mc:Fallback>
          <p:sp>
            <p:nvSpPr>
              <p:cNvPr id="2" name="QO_6_BD.40_1#e75669c6a?vcp=1&amp;vop=1&amp;pid=f5deecbc4&amp;color=36,64,97&amp;vtp=1&amp;bt=1&amp;bbb=1"/>
              <p:cNvSpPr>
                <a:spLocks noRot="1" noChangeAspect="1" noMove="1" noResize="1" noEditPoints="1" noAdjustHandles="1" noChangeArrowheads="1" noChangeShapeType="1" noTextEdit="1"/>
              </p:cNvSpPr>
              <p:nvPr/>
            </p:nvSpPr>
            <p:spPr>
              <a:xfrm>
                <a:off x="539496" y="828000"/>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1_1#e75669c6a?vcp=1&amp;vop=1&amp;pid=f5deecbc4&amp;color=36,64,97&amp;vtp=1&amp;bbb=1&amp;hb=1"/>
              <p:cNvSpPr/>
              <p:nvPr/>
            </p:nvSpPr>
            <p:spPr>
              <a:xfrm>
                <a:off x="539496" y="1201634"/>
                <a:ext cx="11109960" cy="501650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,所以由二面角的定义可知，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即为平面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𝐸𝐹𝐶𝐵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所成的二面角，</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,同理</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𝐹𝐶</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𝐹𝐶</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𝐹𝐶</m:t>
                    </m:r>
                  </m:oMath>
                </a14:m>
                <a:r>
                  <a:rPr lang="en-US" altLang="zh-CN" sz="1800" b="0" i="0" dirty="0">
                    <a:solidFill>
                      <a:srgbClr val="6565FF"/>
                    </a:solidFill>
                    <a:latin typeface="Times New Roman" pitchFamily="34" charset="0"/>
                    <a:ea typeface="微软雅黑" pitchFamily="34" charset="-122"/>
                    <a:cs typeface="Times New Roman" pitchFamily="34" charset="-120"/>
                  </a:rPr>
                  <a:t>为等边三角形.过</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𝐻</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 </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𝐸𝐵</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𝐻</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𝐻</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𝐻</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𝐸𝐹𝐶𝐵</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𝐻</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𝐸𝐹𝐶𝐵</m:t>
                    </m:r>
                  </m:oMath>
                </a14:m>
                <a:r>
                  <a:rPr lang="en-US" altLang="zh-CN" sz="1800" b="0" i="0" dirty="0">
                    <a:solidFill>
                      <a:srgbClr val="6565FF"/>
                    </a:solidFill>
                    <a:latin typeface="Times New Roman" pitchFamily="34" charset="0"/>
                    <a:ea typeface="微软雅黑" pitchFamily="34" charset="-122"/>
                    <a:cs typeface="Times New Roman" pitchFamily="34" charset="-120"/>
                  </a:rPr>
                  <a:t>.因此以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为坐标原点，直线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𝐹𝐶</m:t>
                    </m:r>
                  </m:oMath>
                </a14:m>
                <a:r>
                  <a:rPr lang="en-US" altLang="zh-CN" sz="1800" b="0" i="0" dirty="0">
                    <a:solidFill>
                      <a:srgbClr val="6565FF"/>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且平行于</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𝐴</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𝐻</m:t>
                    </m:r>
                  </m:oMath>
                </a14:m>
                <a:r>
                  <a:rPr lang="en-US" altLang="zh-CN" sz="1800" b="0" i="0" dirty="0">
                    <a:solidFill>
                      <a:srgbClr val="6565FF"/>
                    </a:solidFill>
                    <a:latin typeface="Times New Roman" pitchFamily="34" charset="0"/>
                    <a:ea typeface="微软雅黑" pitchFamily="34" charset="-122"/>
                    <a:cs typeface="Times New Roman" pitchFamily="34" charset="-120"/>
                  </a:rPr>
                  <a:t>的直线分别为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轴建立如图所示的空间直角坐标系.</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不</a:t>
                </a:r>
                <a:r>
                  <a:rPr lang="en-US" altLang="zh-CN" sz="1800" b="0" i="0">
                    <a:solidFill>
                      <a:srgbClr val="6565FF"/>
                    </a:solidFill>
                    <a:latin typeface="Times New Roman" pitchFamily="34" charset="0"/>
                    <a:ea typeface="微软雅黑" pitchFamily="34" charset="-122"/>
                    <a:cs typeface="Times New Roman" pitchFamily="34" charset="-120"/>
                  </a:rPr>
                  <a:t>妨设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(1,0,0)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(1,2,0)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(0,1,0)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𝐵𝐶</m:t>
                        </m:r>
                      </m:e>
                    </m:acc>
                    <m:r>
                      <a:rPr lang="en-US" altLang="zh-CN" sz="1800" b="0" i="0">
                        <a:solidFill>
                          <a:srgbClr val="6565FF"/>
                        </a:solidFill>
                        <a:latin typeface="Cambria Math" pitchFamily="34" charset="0"/>
                        <a:ea typeface="Cambria Math" pitchFamily="34" charset="-122"/>
                        <a:cs typeface="Cambria Math" pitchFamily="34" charset="-120"/>
                      </a:rPr>
                      <m:t>=(−1,−1,0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e>
                    </m:acc>
                    <m:r>
                      <a:rPr lang="en-US" altLang="zh-CN" sz="1800" b="0" i="0">
                        <a:solidFill>
                          <a:srgbClr val="6565FF"/>
                        </a:solidFill>
                        <a:latin typeface="Cambria Math" pitchFamily="34" charset="0"/>
                        <a:ea typeface="Cambria Math" pitchFamily="34" charset="-122"/>
                        <a:cs typeface="Cambria Math" pitchFamily="34" charset="-120"/>
                      </a:rPr>
                      <m:t>=(0,−</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800"/>
                  </a:lnSpc>
                </a:pP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𝐹𝐸</m:t>
                        </m:r>
                      </m:e>
                    </m:acc>
                    <m:r>
                      <a:rPr lang="en-US" altLang="zh-CN" sz="1800" b="0" i="0">
                        <a:solidFill>
                          <a:srgbClr val="6565FF"/>
                        </a:solidFill>
                        <a:latin typeface="Cambria Math" pitchFamily="34" charset="0"/>
                        <a:ea typeface="Cambria Math" pitchFamily="34" charset="-122"/>
                        <a:cs typeface="Cambria Math" pitchFamily="34" charset="-120"/>
                      </a:rPr>
                      <m:t>=(1,0,0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𝐹𝐷</m:t>
                        </m:r>
                        <m:r>
                          <a:rPr lang="en-US" altLang="zh-CN" sz="1800" b="0" i="0">
                            <a:solidFill>
                              <a:srgbClr val="6565FF"/>
                            </a:solidFill>
                            <a:latin typeface="Cambria Math" pitchFamily="34" charset="0"/>
                            <a:ea typeface="Cambria Math" pitchFamily="34" charset="-122"/>
                            <a:cs typeface="Cambria Math" pitchFamily="34" charset="-120"/>
                          </a:rPr>
                          <m:t>′</m:t>
                        </m:r>
                      </m:e>
                    </m:acc>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8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𝐵𝐶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𝐶</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m:t>
                                    </m:r>
                                  </m:sup>
                                </m:sSup>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=(1,−1,−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ct val="110000"/>
                  </a:lnSpc>
                </a:pPr>
                <a:endParaRPr lang="en-US" altLang="zh-CN" dirty="0"/>
              </a:p>
            </p:txBody>
          </p:sp>
        </mc:Choice>
        <mc:Fallback>
          <p:sp>
            <p:nvSpPr>
              <p:cNvPr id="3" name="QO_6_AN.41_1#e75669c6a?vcp=1&amp;vop=1&amp;pid=f5deecbc4&amp;color=36,64,97&amp;vtp=1&amp;bbb=1&amp;hb=1"/>
              <p:cNvSpPr>
                <a:spLocks noRot="1" noChangeAspect="1" noMove="1" noResize="1" noEditPoints="1" noAdjustHandles="1" noChangeArrowheads="1" noChangeShapeType="1" noTextEdit="1"/>
              </p:cNvSpPr>
              <p:nvPr/>
            </p:nvSpPr>
            <p:spPr>
              <a:xfrm>
                <a:off x="539496" y="1201634"/>
                <a:ext cx="11109960" cy="5016500"/>
              </a:xfrm>
              <a:prstGeom prst="rect">
                <a:avLst/>
              </a:prstGeom>
              <a:blipFill>
                <a:blip r:embed="rId4"/>
                <a:stretch>
                  <a:fillRect l="-1317" r="-1756" b="-19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anim calcmode="lin" valueType="num">
                                      <p:cBhvr>
                                        <p:cTn id="5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41_1#e75669c6a?vcp=1&amp;vop=1&amp;pid=f5deecbc4&amp;color=36,64,97&amp;vtp=1&amp;bbb=1&amp;hb=1">
                <a:extLst>
                  <a:ext uri="{FF2B5EF4-FFF2-40B4-BE49-F238E27FC236}">
                    <a16:creationId xmlns:a16="http://schemas.microsoft.com/office/drawing/2014/main" id="{B9A03DF2-3D0B-B671-9777-B79D6AE39672}"/>
                  </a:ext>
                </a:extLst>
              </p:cNvPr>
              <p:cNvSpPr/>
              <p:nvPr/>
            </p:nvSpPr>
            <p:spPr>
              <a:xfrm>
                <a:off x="539496" y="2328627"/>
                <a:ext cx="11109960" cy="2389061"/>
              </a:xfrm>
              <a:prstGeom prst="rect">
                <a:avLst/>
              </a:prstGeom>
              <a:noFill/>
              <a:ln/>
            </p:spPr>
            <p:txBody>
              <a:bodyPr wrap="none" lIns="0" tIns="0" rIns="0" bIns="0" rtlCol="0" anchor="t"/>
              <a:lstStyle/>
              <a:p>
                <a:pPr latinLnBrk="1">
                  <a:lnSpc>
                    <a:spcPts val="8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𝐹𝐸</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𝐹</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m:t>
                                    </m:r>
                                  </m:sup>
                                </m:sSup>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=(0,1,−</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6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3</m:t>
                                </m:r>
                              </m:den>
                            </m:f>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e>
                        </m:rad>
                      </m:den>
                    </m:f>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7</m:t>
                            </m:r>
                          </m:e>
                        </m:rad>
                      </m:num>
                      <m:den>
                        <m:r>
                          <a:rPr lang="en-US" altLang="zh-CN" sz="1800" b="0" i="0">
                            <a:solidFill>
                              <a:srgbClr val="6565FF"/>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a:solidFill>
                          <a:srgbClr val="6565FF"/>
                        </a:solidFill>
                        <a:latin typeface="Cambria Math" pitchFamily="34" charset="0"/>
                        <a:ea typeface="Cambria Math" pitchFamily="34" charset="-122"/>
                        <a:cs typeface="Cambria Math" pitchFamily="34" charset="-120"/>
                      </a:rPr>
                      <m:t>sin</m:t>
                    </m:r>
                    <m:r>
                      <a:rPr lang="en-US" altLang="zh-CN" b="0" i="0">
                        <a:solidFill>
                          <a:srgbClr val="6565FF"/>
                        </a:solidFill>
                        <a:latin typeface="Cambria Math" pitchFamily="34" charset="0"/>
                        <a:ea typeface="Cambria Math" pitchFamily="34" charset="-122"/>
                        <a:cs typeface="Cambria Math" pitchFamily="34" charset="-120"/>
                      </a:rPr>
                      <m:t>⟨</m:t>
                    </m:r>
                    <m:r>
                      <a:rPr lang="en-US" altLang="zh-CN" b="1" i="1">
                        <a:solidFill>
                          <a:srgbClr val="6565FF"/>
                        </a:solidFill>
                        <a:latin typeface="Cambria Math" pitchFamily="34" charset="0"/>
                        <a:ea typeface="Cambria Math" pitchFamily="34" charset="-122"/>
                        <a:cs typeface="Cambria Math" pitchFamily="34" charset="-120"/>
                      </a:rPr>
                      <m:t>𝒎</m:t>
                    </m:r>
                    <m:r>
                      <a:rPr lang="en-US" altLang="zh-CN" b="0" i="0">
                        <a:solidFill>
                          <a:srgbClr val="6565FF"/>
                        </a:solidFill>
                        <a:latin typeface="Cambria Math" pitchFamily="34" charset="0"/>
                        <a:ea typeface="Cambria Math" pitchFamily="34" charset="-122"/>
                        <a:cs typeface="Cambria Math" pitchFamily="34" charset="-120"/>
                      </a:rPr>
                      <m:t>，</m:t>
                    </m:r>
                    <m:r>
                      <a:rPr lang="en-US" altLang="zh-CN" b="1" i="1">
                        <a:solidFill>
                          <a:srgbClr val="6565FF"/>
                        </a:solidFill>
                        <a:latin typeface="Cambria Math" pitchFamily="34" charset="0"/>
                        <a:ea typeface="Cambria Math" pitchFamily="34" charset="-122"/>
                        <a:cs typeface="Cambria Math" pitchFamily="34" charset="-120"/>
                      </a:rPr>
                      <m:t>𝒏</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42</m:t>
                            </m:r>
                          </m:e>
                        </m:rad>
                      </m:num>
                      <m:den>
                        <m:r>
                          <a:rPr lang="en-US" altLang="zh-CN" b="0" i="0">
                            <a:solidFill>
                              <a:srgbClr val="6565FF"/>
                            </a:solidFill>
                            <a:latin typeface="Cambria Math" pitchFamily="34" charset="0"/>
                            <a:ea typeface="Cambria Math" pitchFamily="34" charset="-122"/>
                            <a:cs typeface="Cambria Math" pitchFamily="34" charset="-120"/>
                          </a:rPr>
                          <m:t>7</m:t>
                        </m:r>
                      </m:den>
                    </m:f>
                  </m:oMath>
                </a14:m>
                <a:r>
                  <a:rPr lang="en-US" altLang="zh-CN" b="0" i="0" dirty="0">
                    <a:solidFill>
                      <a:srgbClr val="6565FF"/>
                    </a:solidFill>
                    <a:latin typeface="Times New Roman" pitchFamily="34" charset="0"/>
                    <a:ea typeface="微软雅黑" pitchFamily="34" charset="-122"/>
                    <a:cs typeface="Times New Roman" pitchFamily="34" charset="-120"/>
                  </a:rPr>
                  <a:t>,即平面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𝐵𝐶𝐷</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𝐸𝐹𝐷</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所成二面角的正弦值为</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42</m:t>
                            </m:r>
                          </m:e>
                        </m:rad>
                      </m:num>
                      <m:den>
                        <m:r>
                          <a:rPr lang="en-US" altLang="zh-CN" b="0" i="0">
                            <a:solidFill>
                              <a:srgbClr val="6565FF"/>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AN.41_1#e75669c6a?vcp=1&amp;vop=1&amp;pid=f5deecbc4&amp;color=36,64,97&amp;vtp=1&amp;bbb=1&amp;hb=1">
                <a:extLst>
                  <a:ext uri="{FF2B5EF4-FFF2-40B4-BE49-F238E27FC236}">
                    <a16:creationId xmlns:a16="http://schemas.microsoft.com/office/drawing/2014/main" id="{B9A03DF2-3D0B-B671-9777-B79D6AE39672}"/>
                  </a:ext>
                </a:extLst>
              </p:cNvPr>
              <p:cNvSpPr>
                <a:spLocks noRot="1" noChangeAspect="1" noMove="1" noResize="1" noEditPoints="1" noAdjustHandles="1" noChangeArrowheads="1" noChangeShapeType="1" noTextEdit="1"/>
              </p:cNvSpPr>
              <p:nvPr/>
            </p:nvSpPr>
            <p:spPr>
              <a:xfrm>
                <a:off x="539496" y="2328627"/>
                <a:ext cx="11109960" cy="2389061"/>
              </a:xfrm>
              <a:prstGeom prst="rect">
                <a:avLst/>
              </a:prstGeom>
              <a:blipFill>
                <a:blip r:embed="rId2"/>
                <a:stretch>
                  <a:fillRect l="-1317" b="-3316"/>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3066802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2_1#d929e3057?vcp=1&amp;vop=1&amp;pid=063cfdcf8&amp;color=36,64,97&amp;vtp=1&amp;bt=1&amp;bbb=1&amp;hb=1"/>
              <p:cNvSpPr/>
              <p:nvPr/>
            </p:nvSpPr>
            <p:spPr>
              <a:xfrm>
                <a:off x="539496" y="1541576"/>
                <a:ext cx="11109960" cy="916559"/>
              </a:xfrm>
              <a:prstGeom prst="rect">
                <a:avLst/>
              </a:prstGeom>
              <a:noFill/>
              <a:ln/>
            </p:spPr>
            <p:txBody>
              <a:bodyPr wrap="none" lIns="0" tIns="0" rIns="0" bIns="0" rtlCol="0" anchor="t"/>
              <a:lstStyle/>
              <a:p>
                <a:pPr algn="l" latinLnBrk="1">
                  <a:lnSpc>
                    <a:spcPts val="3600"/>
                  </a:lnSpc>
                </a:pP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[全国新课标Ⅱ2024⋅17,15分]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如图，平面四边形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𝐶𝐷</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8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𝐴𝐷𝐶</m:t>
                    </m:r>
                    <m:r>
                      <a:rPr lang="en-US" altLang="zh-CN" b="0" i="0">
                        <a:solidFill>
                          <a:srgbClr val="244061"/>
                        </a:solidFill>
                        <a:latin typeface="Cambria Math" pitchFamily="34" charset="0"/>
                        <a:ea typeface="Cambria Math" pitchFamily="34" charset="-122"/>
                        <a:cs typeface="Cambria Math" pitchFamily="34" charset="-120"/>
                      </a:rPr>
                      <m:t>=</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90</m:t>
                        </m:r>
                      </m:e>
                      <m:sup>
                        <m:r>
                          <a:rPr lang="en-US" altLang="zh-CN" b="0" i="0">
                            <a:solidFill>
                              <a:srgbClr val="244061"/>
                            </a:solidFill>
                            <a:latin typeface="Cambria Math" pitchFamily="34" charset="0"/>
                            <a:ea typeface="Cambria Math" pitchFamily="34" charset="-122"/>
                            <a:cs typeface="Cambria Math" pitchFamily="34" charset="-120"/>
                          </a:rPr>
                          <m:t>∘</m:t>
                        </m:r>
                      </m:sup>
                    </m:sSup>
                  </m:oMath>
                </a14:m>
                <a:r>
                  <a:rPr lang="zh-CN" altLang="en-US" b="0" i="0" kern="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𝐵𝐴𝐷</m:t>
                    </m:r>
                    <m:r>
                      <a:rPr lang="en-US" altLang="zh-CN" b="0" i="0">
                        <a:solidFill>
                          <a:srgbClr val="244061"/>
                        </a:solidFill>
                        <a:latin typeface="Cambria Math" pitchFamily="34" charset="0"/>
                        <a:ea typeface="Cambria Math" pitchFamily="34" charset="-122"/>
                        <a:cs typeface="Cambria Math" pitchFamily="34" charset="-120"/>
                      </a:rPr>
                      <m:t>=</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30</m:t>
                        </m:r>
                      </m:e>
                      <m:sup>
                        <m:r>
                          <a:rPr lang="en-US" altLang="zh-CN" b="0" i="0">
                            <a:solidFill>
                              <a:srgbClr val="244061"/>
                            </a:solidFill>
                            <a:latin typeface="Cambria Math" pitchFamily="34" charset="0"/>
                            <a:ea typeface="Cambria Math" pitchFamily="34" charset="-122"/>
                            <a:cs typeface="Cambria Math" pitchFamily="34" charset="-120"/>
                          </a:rPr>
                          <m:t>∘</m:t>
                        </m:r>
                      </m:sup>
                    </m:sSup>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𝐹</m:t>
                    </m:r>
                  </m:oMath>
                </a14:m>
                <a:r>
                  <a:rPr lang="en-US" altLang="zh-CN"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𝐴𝐸</m:t>
                        </m:r>
                      </m:e>
                    </m:acc>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2</m:t>
                        </m:r>
                      </m:num>
                      <m:den>
                        <m:r>
                          <a:rPr lang="en-US" altLang="zh-CN" b="0" i="0">
                            <a:solidFill>
                              <a:srgbClr val="244061"/>
                            </a:solidFill>
                            <a:latin typeface="Cambria Math" pitchFamily="34" charset="0"/>
                            <a:ea typeface="Cambria Math" pitchFamily="34" charset="-122"/>
                            <a:cs typeface="Cambria Math" pitchFamily="34" charset="-120"/>
                          </a:rPr>
                          <m:t>5</m:t>
                        </m:r>
                      </m:den>
                    </m:f>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𝐴𝐷</m:t>
                        </m:r>
                      </m:e>
                    </m:acc>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𝐴𝐹</m:t>
                        </m:r>
                      </m:e>
                    </m:acc>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1</m:t>
                        </m:r>
                      </m:num>
                      <m:den>
                        <m:r>
                          <a:rPr lang="en-US" altLang="zh-CN" b="0" i="0">
                            <a:solidFill>
                              <a:srgbClr val="244061"/>
                            </a:solidFill>
                            <a:latin typeface="Cambria Math" pitchFamily="34" charset="0"/>
                            <a:ea typeface="Cambria Math" pitchFamily="34" charset="-122"/>
                            <a:cs typeface="Cambria Math" pitchFamily="34" charset="-120"/>
                          </a:rPr>
                          <m:t>2</m:t>
                        </m:r>
                      </m:den>
                    </m:f>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𝐴𝐵</m:t>
                        </m:r>
                      </m:e>
                    </m:acc>
                  </m:oMath>
                </a14:m>
                <a:r>
                  <a:rPr lang="en-US" altLang="zh-CN" b="0" i="0" dirty="0">
                    <a:solidFill>
                      <a:srgbClr val="244061"/>
                    </a:solidFill>
                    <a:latin typeface="Times New Roman" pitchFamily="34" charset="0"/>
                    <a:ea typeface="微软雅黑" pitchFamily="34" charset="-122"/>
                    <a:cs typeface="Times New Roman" pitchFamily="34" charset="-120"/>
                  </a:rPr>
                  <a:t>,将</a:t>
                </a:r>
                <a14:m>
                  <m:oMath xmlns:m="http://schemas.openxmlformats.org/officeDocument/2006/math">
                    <m:r>
                      <m:rPr>
                        <m:nor/>
                      </m:rPr>
                      <a:rPr lang="en-US" altLang="zh-CN" b="0" i="0">
                        <a:solidFill>
                          <a:srgbClr val="244061"/>
                        </a:solidFill>
                        <a:latin typeface="SimSun" pitchFamily="34" charset="0"/>
                        <a:ea typeface="SimSun" pitchFamily="34" charset="-122"/>
                        <a:cs typeface="SimSun"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𝐴𝐸𝐹</m:t>
                    </m:r>
                  </m:oMath>
                </a14:m>
                <a:r>
                  <a:rPr lang="en-US" altLang="zh-CN" b="0" i="0" dirty="0">
                    <a:solidFill>
                      <a:srgbClr val="244061"/>
                    </a:solidFill>
                    <a:latin typeface="Times New Roman" pitchFamily="34" charset="0"/>
                    <a:ea typeface="微软雅黑" pitchFamily="34" charset="-122"/>
                    <a:cs typeface="Times New Roman" pitchFamily="34" charset="-120"/>
                  </a:rPr>
                  <a:t>沿</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𝐸𝐹</m:t>
                    </m:r>
                  </m:oMath>
                </a14:m>
                <a:r>
                  <a:rPr lang="en-US" altLang="zh-CN" b="0" i="0" dirty="0">
                    <a:solidFill>
                      <a:srgbClr val="244061"/>
                    </a:solidFill>
                    <a:latin typeface="Times New Roman" pitchFamily="34" charset="0"/>
                    <a:ea typeface="微软雅黑" pitchFamily="34" charset="-122"/>
                    <a:cs typeface="Times New Roman" pitchFamily="34" charset="-120"/>
                  </a:rPr>
                  <a:t>翻折至</a:t>
                </a:r>
                <a14:m>
                  <m:oMath xmlns:m="http://schemas.openxmlformats.org/officeDocument/2006/math">
                    <m:r>
                      <m:rPr>
                        <m:nor/>
                      </m:rPr>
                      <a:rPr lang="en-US" altLang="zh-CN" b="0" i="0">
                        <a:solidFill>
                          <a:srgbClr val="244061"/>
                        </a:solidFill>
                        <a:latin typeface="SimSun" pitchFamily="34" charset="0"/>
                        <a:ea typeface="SimSun" pitchFamily="34" charset="-122"/>
                        <a:cs typeface="SimSun" pitchFamily="34" charset="-120"/>
                      </a:rPr>
                      <m:t>△</m:t>
                    </m:r>
                    <m:r>
                      <a:rPr lang="en-US" altLang="zh-CN" b="0" i="0">
                        <a:solidFill>
                          <a:srgbClr val="244061"/>
                        </a:solidFill>
                        <a:latin typeface="Cambria Math" pitchFamily="34" charset="0"/>
                        <a:ea typeface="Cambria Math" pitchFamily="34" charset="-122"/>
                        <a:cs typeface="Cambria Math" pitchFamily="34" charset="-120"/>
                      </a:rPr>
                      <m:t>𝑃𝐸𝐹</m:t>
                    </m:r>
                  </m:oMath>
                </a14:m>
                <a:r>
                  <a:rPr lang="en-US" altLang="zh-CN" b="0" i="0" dirty="0">
                    <a:solidFill>
                      <a:srgbClr val="244061"/>
                    </a:solidFill>
                    <a:latin typeface="Times New Roman" pitchFamily="34" charset="0"/>
                    <a:ea typeface="微软雅黑" pitchFamily="34" charset="-122"/>
                    <a:cs typeface="Times New Roman" pitchFamily="34" charset="-120"/>
                  </a:rPr>
                  <a:t>，使得</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𝑃𝐶</m:t>
                    </m:r>
                    <m:r>
                      <a:rPr lang="en-US" altLang="zh-CN" b="0" i="0">
                        <a:solidFill>
                          <a:srgbClr val="244061"/>
                        </a:solidFill>
                        <a:latin typeface="Cambria Math" pitchFamily="34" charset="0"/>
                        <a:ea typeface="Cambria Math" pitchFamily="34" charset="-122"/>
                        <a:cs typeface="Cambria Math" pitchFamily="34" charset="-120"/>
                      </a:rPr>
                      <m:t>=4</m:t>
                    </m:r>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BD.42_1#d929e3057?vcp=1&amp;vop=1&amp;pid=063cfdcf8&amp;color=36,64,97&amp;vtp=1&amp;bt=1&amp;bbb=1&amp;hb=1"/>
              <p:cNvSpPr>
                <a:spLocks noRot="1" noChangeAspect="1" noMove="1" noResize="1" noEditPoints="1" noAdjustHandles="1" noChangeArrowheads="1" noChangeShapeType="1" noTextEdit="1"/>
              </p:cNvSpPr>
              <p:nvPr/>
            </p:nvSpPr>
            <p:spPr>
              <a:xfrm>
                <a:off x="539496" y="1541576"/>
                <a:ext cx="11109960" cy="916559"/>
              </a:xfrm>
              <a:prstGeom prst="rect">
                <a:avLst/>
              </a:prstGeom>
              <a:blipFill>
                <a:blip r:embed="rId3"/>
                <a:stretch>
                  <a:fillRect l="-1317" b="-8667"/>
                </a:stretch>
              </a:blipFill>
              <a:ln/>
            </p:spPr>
            <p:txBody>
              <a:bodyPr/>
              <a:lstStyle/>
              <a:p>
                <a:r>
                  <a:rPr lang="zh-CN" altLang="en-US">
                    <a:noFill/>
                  </a:rPr>
                  <a:t> </a:t>
                </a:r>
              </a:p>
            </p:txBody>
          </p:sp>
        </mc:Fallback>
      </mc:AlternateContent>
      <p:pic>
        <p:nvPicPr>
          <p:cNvPr id="3" name="QO_5_BD.42_2#d929e3057?vcp=1&amp;vop=1&amp;pid=063cfdcf8&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51960" y="2591739"/>
            <a:ext cx="3685032" cy="28712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3_1#bd5b36568?vcp=1&amp;vop=1&amp;pid=d929e3057&amp;color=36,64,97&amp;mp=1&amp;vtp=1&amp;bt=1&amp;bbb=1"/>
              <p:cNvSpPr/>
              <p:nvPr/>
            </p:nvSpPr>
            <p:spPr>
              <a:xfrm>
                <a:off x="539496" y="828000"/>
                <a:ext cx="11109960" cy="344615"/>
              </a:xfrm>
              <a:prstGeom prst="rect">
                <a:avLst/>
              </a:prstGeom>
              <a:noFill/>
              <a:ln/>
            </p:spPr>
            <p:txBody>
              <a:bodyPr wrap="none" lIns="0" tIns="0" rIns="0" bIns="0" rtlCol="0" anchor="t"/>
              <a:lstStyle/>
              <a:p>
                <a:pPr algn="l" latinLnBrk="1">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𝐸𝐹</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𝑃𝐷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43_1#bd5b36568?vcp=1&amp;vop=1&amp;pid=d929e3057&amp;color=36,64,97&amp;mp=1&amp;vtp=1&amp;bt=1&amp;bbb=1"/>
              <p:cNvSpPr>
                <a:spLocks noRot="1" noChangeAspect="1" noMove="1" noResize="1" noEditPoints="1" noAdjustHandles="1" noChangeArrowheads="1" noChangeShapeType="1" noTextEdit="1"/>
              </p:cNvSpPr>
              <p:nvPr/>
            </p:nvSpPr>
            <p:spPr>
              <a:xfrm>
                <a:off x="539496" y="828000"/>
                <a:ext cx="11109960" cy="344615"/>
              </a:xfrm>
              <a:prstGeom prst="rect">
                <a:avLst/>
              </a:prstGeom>
              <a:blipFill>
                <a:blip r:embed="rId3"/>
                <a:stretch>
                  <a:fillRect l="-1317" t="-3571" b="-410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4_1#bd5b36568?vcp=1&amp;vop=1&amp;pid=d929e3057&amp;color=36,64,97&amp;vtp=1&amp;bbb=1"/>
              <p:cNvSpPr/>
              <p:nvPr/>
            </p:nvSpPr>
            <p:spPr>
              <a:xfrm>
                <a:off x="539496" y="1173632"/>
                <a:ext cx="11109960" cy="4716590"/>
              </a:xfrm>
              <a:prstGeom prst="rect">
                <a:avLst/>
              </a:prstGeom>
              <a:noFill/>
              <a:ln/>
            </p:spPr>
            <p:txBody>
              <a:bodyPr wrap="none" lIns="0" tIns="0" rIns="0" bIns="0" rtlCol="0" anchor="t"/>
              <a:lstStyle/>
              <a:p>
                <a:pPr algn="l" latinLnBrk="1">
                  <a:lnSpc>
                    <a:spcPts val="31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𝐴𝐸</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𝐴𝐷</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𝐴𝐹</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𝐴𝐵</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𝐴𝐹</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中，由余弦定理得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𝐹</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𝐹</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𝐸</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𝐴𝐹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=16+12−2×4×2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𝐹</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𝐸</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𝐹</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翻折至</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𝑃𝐸𝐹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44_1#bd5b36568?vcp=1&amp;vop=1&amp;pid=d929e3057&amp;color=36,64,97&amp;vtp=1&amp;bbb=1"/>
              <p:cNvSpPr>
                <a:spLocks noRot="1" noChangeAspect="1" noMove="1" noResize="1" noEditPoints="1" noAdjustHandles="1" noChangeArrowheads="1" noChangeShapeType="1" noTextEdit="1"/>
              </p:cNvSpPr>
              <p:nvPr/>
            </p:nvSpPr>
            <p:spPr>
              <a:xfrm>
                <a:off x="539496" y="1173632"/>
                <a:ext cx="11109960" cy="4716590"/>
              </a:xfrm>
              <a:prstGeom prst="rect">
                <a:avLst/>
              </a:prstGeom>
              <a:blipFill>
                <a:blip r:embed="rId4"/>
                <a:stretch>
                  <a:fillRect l="-1317" t="-517" b="-297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anim calcmode="lin" valueType="num">
                                      <p:cBhvr>
                                        <p:cTn id="5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500"/>
                                        <p:tgtEl>
                                          <p:spTgt spid="3">
                                            <p:txEl>
                                              <p:pRg st="10" end="10"/>
                                            </p:txEl>
                                          </p:spTgt>
                                        </p:tgtEl>
                                      </p:cBhvr>
                                    </p:animEffect>
                                    <p:anim calcmode="lin" valueType="num">
                                      <p:cBhvr>
                                        <p:cTn id="6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3">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fade">
                                      <p:cBhvr>
                                        <p:cTn id="67" dur="500"/>
                                        <p:tgtEl>
                                          <p:spTgt spid="3">
                                            <p:txEl>
                                              <p:pRg st="11" end="11"/>
                                            </p:txEl>
                                          </p:spTgt>
                                        </p:tgtEl>
                                      </p:cBhvr>
                                    </p:animEffect>
                                    <p:anim calcmode="lin" valueType="num">
                                      <p:cBhvr>
                                        <p:cTn id="68"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cbafcda47.fixed?vcp=1&amp;pid=e777d5e05&amp;color=36,64,97&amp;tib=255,255,255&amp;vtp=1" descr="preencoded.png"/>
          <p:cNvPicPr>
            <a:picLocks noChangeAspect="1"/>
          </p:cNvPicPr>
          <p:nvPr/>
        </p:nvPicPr>
        <p:blipFill>
          <a:blip r:embed="rId3"/>
          <a:stretch>
            <a:fillRect/>
          </a:stretch>
        </p:blipFill>
        <p:spPr>
          <a:xfrm>
            <a:off x="2624328" y="2697480"/>
            <a:ext cx="3090672" cy="1188720"/>
          </a:xfrm>
          <a:prstGeom prst="rect">
            <a:avLst/>
          </a:prstGeom>
        </p:spPr>
      </p:pic>
      <p:sp>
        <p:nvSpPr>
          <p:cNvPr id="3" name="C_2_BD#cbafcda47.fixed?vcp=1&amp;pid=e777d5e05&amp;color=61,88,159&amp;vtp=1&amp;bbb=1"/>
          <p:cNvSpPr/>
          <p:nvPr/>
        </p:nvSpPr>
        <p:spPr>
          <a:xfrm>
            <a:off x="2679192"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第6章</a:t>
            </a:r>
            <a:endParaRPr lang="en-US" altLang="zh-CN" sz="5400" dirty="0"/>
          </a:p>
        </p:txBody>
      </p:sp>
      <p:sp>
        <p:nvSpPr>
          <p:cNvPr id="4" name="C_2_BD#cbafcda47.fixed?vcp=1&amp;pid=e777d5e05&amp;color=61,88,159&amp;vtp=1&amp;bbb=1"/>
          <p:cNvSpPr/>
          <p:nvPr/>
        </p:nvSpPr>
        <p:spPr>
          <a:xfrm>
            <a:off x="6300216" y="2587752"/>
            <a:ext cx="5891784"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章末提升</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5_1#188451c89?vcp=1&amp;vop=1&amp;pid=d929e3057&amp;color=36,64,97&amp;vtp=1&amp;bt=1&amp;bbb=1"/>
              <p:cNvSpPr/>
              <p:nvPr/>
            </p:nvSpPr>
            <p:spPr>
              <a:xfrm>
                <a:off x="539496" y="184567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与面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𝑃𝐵𝐹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所成的二面角的正弦值.</a:t>
                </a:r>
                <a:endParaRPr lang="en-US" altLang="zh-CN" sz="1800" dirty="0"/>
              </a:p>
            </p:txBody>
          </p:sp>
        </mc:Choice>
        <mc:Fallback>
          <p:sp>
            <p:nvSpPr>
              <p:cNvPr id="2" name="QO_6_BD.45_1#188451c89?vcp=1&amp;vop=1&amp;pid=d929e3057&amp;color=36,64,97&amp;vtp=1&amp;bt=1&amp;bbb=1"/>
              <p:cNvSpPr>
                <a:spLocks noRot="1" noChangeAspect="1" noMove="1" noResize="1" noEditPoints="1" noAdjustHandles="1" noChangeArrowheads="1" noChangeShapeType="1" noTextEdit="1"/>
              </p:cNvSpPr>
              <p:nvPr/>
            </p:nvSpPr>
            <p:spPr>
              <a:xfrm>
                <a:off x="539496" y="1845677"/>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6_1#188451c89?vcp=1&amp;vop=1&amp;pid=d929e3057&amp;color=36,64,97&amp;vtp=1&amp;bbb=1"/>
              <p:cNvSpPr/>
              <p:nvPr/>
            </p:nvSpPr>
            <p:spPr>
              <a:xfrm>
                <a:off x="539496" y="2219311"/>
                <a:ext cx="11109960" cy="286874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由（1）知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Rt</m:t>
                    </m:r>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𝑃𝐷</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𝑃</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𝐶</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39</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𝐸</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𝐷</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46_1#188451c89?vcp=1&amp;vop=1&amp;pid=d929e3057&amp;color=36,64,97&amp;vtp=1&amp;bbb=1"/>
              <p:cNvSpPr>
                <a:spLocks noRot="1" noChangeAspect="1" noMove="1" noResize="1" noEditPoints="1" noAdjustHandles="1" noChangeArrowheads="1" noChangeShapeType="1" noTextEdit="1"/>
              </p:cNvSpPr>
              <p:nvPr/>
            </p:nvSpPr>
            <p:spPr>
              <a:xfrm>
                <a:off x="539496" y="2219311"/>
                <a:ext cx="11109960" cy="2868740"/>
              </a:xfrm>
              <a:prstGeom prst="rect">
                <a:avLst/>
              </a:prstGeom>
              <a:blipFill>
                <a:blip r:embed="rId4"/>
                <a:stretch>
                  <a:fillRect l="-1317" b="-48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pic>
        <p:nvPicPr>
          <p:cNvPr id="2" name="QO_6_AN.46_2#188451c89?htil=9&amp;vcp=1&amp;vop=1&amp;pid=d929e3057&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75991" y="1063801"/>
            <a:ext cx="2642616"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6_AN.46_3#188451c89?htil=9&amp;vcp=1&amp;vop=1&amp;pid=d929e3057&amp;color=36,64,97&amp;vtp=1&amp;bt=1&amp;bbb=1"/>
              <p:cNvSpPr/>
              <p:nvPr/>
            </p:nvSpPr>
            <p:spPr>
              <a:xfrm>
                <a:off x="539496" y="999794"/>
                <a:ext cx="8339328" cy="4991100"/>
              </a:xfrm>
              <a:prstGeom prst="rect">
                <a:avLst/>
              </a:prstGeom>
              <a:noFill/>
              <a:ln/>
            </p:spPr>
            <p:txBody>
              <a:bodyPr wrap="none" lIns="0" tIns="0" rIns="0" bIns="0" rtlCol="0" anchor="t"/>
              <a:lstStyle/>
              <a:p>
                <a:pPr algn="l"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为原点,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𝐸𝑃</m:t>
                    </m:r>
                  </m:oMath>
                </a14:m>
                <a:r>
                  <a:rPr lang="en-US" altLang="zh-CN" sz="1800" b="0" i="0" dirty="0">
                    <a:solidFill>
                      <a:srgbClr val="6565FF"/>
                    </a:solidFill>
                    <a:latin typeface="Times New Roman" pitchFamily="34" charset="0"/>
                    <a:ea typeface="微软雅黑" pitchFamily="34" charset="-122"/>
                    <a:cs typeface="Times New Roman" pitchFamily="34" charset="-120"/>
                  </a:rPr>
                  <a:t>所在直线分别为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轴建立如图所示的空间直角坐标系,</a:t>
                </a:r>
                <a:endParaRPr lang="en-US" altLang="zh-CN" sz="1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(0,0,2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(2,0,0)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(0,3</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(4,2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(3,3</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𝐹𝑃</m:t>
                        </m:r>
                      </m:e>
                    </m:acc>
                    <m:r>
                      <a:rPr lang="en-US" altLang="zh-CN" sz="1800" b="0" i="0">
                        <a:solidFill>
                          <a:srgbClr val="6565FF"/>
                        </a:solidFill>
                        <a:latin typeface="Cambria Math" pitchFamily="34" charset="0"/>
                        <a:ea typeface="Cambria Math" pitchFamily="34" charset="-122"/>
                        <a:cs typeface="Cambria Math" pitchFamily="34" charset="-120"/>
                      </a:rPr>
                      <m:t>=(−2,0,2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𝐵𝑃</m:t>
                        </m:r>
                      </m:e>
                    </m:acc>
                    <m:r>
                      <a:rPr lang="en-US" altLang="zh-CN" sz="1800" b="0" i="0">
                        <a:solidFill>
                          <a:srgbClr val="6565FF"/>
                        </a:solidFill>
                        <a:latin typeface="Cambria Math" pitchFamily="34" charset="0"/>
                        <a:ea typeface="Cambria Math" pitchFamily="34" charset="-122"/>
                        <a:cs typeface="Cambria Math" pitchFamily="34" charset="-120"/>
                      </a:rPr>
                      <m:t>=(−4,−2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𝐶𝐷</m:t>
                        </m:r>
                      </m:e>
                    </m:acc>
                    <m:r>
                      <a:rPr lang="en-US" altLang="zh-CN" sz="1800" b="0" i="0">
                        <a:solidFill>
                          <a:srgbClr val="6565FF"/>
                        </a:solidFill>
                        <a:latin typeface="Cambria Math" pitchFamily="34" charset="0"/>
                        <a:ea typeface="Cambria Math" pitchFamily="34" charset="-122"/>
                        <a:cs typeface="Cambria Math" pitchFamily="34" charset="-120"/>
                      </a:rPr>
                      <m:t>=(−3,0,0)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𝐷𝑃</m:t>
                        </m:r>
                      </m:e>
                    </m:acc>
                    <m:r>
                      <a:rPr lang="en-US" altLang="zh-CN" sz="1800" b="0" i="0">
                        <a:solidFill>
                          <a:srgbClr val="6565FF"/>
                        </a:solidFill>
                        <a:latin typeface="Cambria Math" pitchFamily="34" charset="0"/>
                        <a:ea typeface="Cambria Math" pitchFamily="34" charset="-122"/>
                        <a:cs typeface="Cambria Math" pitchFamily="34" charset="-120"/>
                      </a:rPr>
                      <m:t>=(0,−3</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𝑃𝐵𝐹</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𝐹𝑃</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𝐵𝑃</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𝐶𝐷</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𝐷𝑃</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=(0,2,3)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algn="l" latinLnBrk="1">
                  <a:lnSpc>
                    <a:spcPct val="150000"/>
                  </a:lnSpc>
                </a:pPr>
                <a:endParaRPr lang="en-US" altLang="zh-CN" sz="100" dirty="0"/>
              </a:p>
            </p:txBody>
          </p:sp>
        </mc:Choice>
        <mc:Fallback>
          <p:sp>
            <p:nvSpPr>
              <p:cNvPr id="3" name="QO_6_AN.46_3#188451c89?htil=9&amp;vcp=1&amp;vop=1&amp;pid=d929e3057&amp;color=36,64,97&amp;vtp=1&amp;bt=1&amp;bbb=1"/>
              <p:cNvSpPr>
                <a:spLocks noRot="1" noChangeAspect="1" noMove="1" noResize="1" noEditPoints="1" noAdjustHandles="1" noChangeArrowheads="1" noChangeShapeType="1" noTextEdit="1"/>
              </p:cNvSpPr>
              <p:nvPr/>
            </p:nvSpPr>
            <p:spPr>
              <a:xfrm>
                <a:off x="539496" y="999794"/>
                <a:ext cx="8339328" cy="4991100"/>
              </a:xfrm>
              <a:prstGeom prst="rect">
                <a:avLst/>
              </a:prstGeom>
              <a:blipFill>
                <a:blip r:embed="rId4"/>
                <a:stretch>
                  <a:fillRect l="-1754" b="-19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anim calcmode="lin" valueType="num">
                                      <p:cBhvr>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anim calcmode="lin" valueType="num">
                                      <p:cBhvr>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4" end="4"/>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anim calcmode="lin" valueType="num">
                                      <p:cBhvr>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500"/>
                                        <p:tgtEl>
                                          <p:spTgt spid="3">
                                            <p:txEl>
                                              <p:pRg st="6" end="6"/>
                                            </p:txEl>
                                          </p:spTgt>
                                        </p:tgtEl>
                                      </p:cBhvr>
                                    </p:animEffect>
                                    <p:anim calcmode="lin" valueType="num">
                                      <p:cBhvr>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6" end="6"/>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500"/>
                                        <p:tgtEl>
                                          <p:spTgt spid="3">
                                            <p:txEl>
                                              <p:pRg st="7" end="7"/>
                                            </p:txEl>
                                          </p:spTgt>
                                        </p:tgtEl>
                                      </p:cBhvr>
                                    </p:animEffect>
                                    <p:anim calcmode="lin" valueType="num">
                                      <p:cBhvr>
                                        <p:cTn id="5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7" end="7"/>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500"/>
                                        <p:tgtEl>
                                          <p:spTgt spid="3">
                                            <p:txEl>
                                              <p:pRg st="8" end="8"/>
                                            </p:txEl>
                                          </p:spTgt>
                                        </p:tgtEl>
                                      </p:cBhvr>
                                    </p:animEffect>
                                    <p:anim calcmode="lin" valueType="num">
                                      <p:cBhvr>
                                        <p:cTn id="58"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46_3#188451c89?htil=9&amp;vcp=1&amp;vop=1&amp;pid=d929e3057&amp;color=36,64,97&amp;vtp=1&amp;bt=1&amp;bbb=1">
                <a:extLst>
                  <a:ext uri="{FF2B5EF4-FFF2-40B4-BE49-F238E27FC236}">
                    <a16:creationId xmlns:a16="http://schemas.microsoft.com/office/drawing/2014/main" id="{FFDB87B9-71D2-B99F-0C46-B4D7221CC4D2}"/>
                  </a:ext>
                </a:extLst>
              </p:cNvPr>
              <p:cNvSpPr/>
              <p:nvPr/>
            </p:nvSpPr>
            <p:spPr>
              <a:xfrm>
                <a:off x="539995" y="2809417"/>
                <a:ext cx="11112011" cy="1320800"/>
              </a:xfrm>
              <a:prstGeom prst="rect">
                <a:avLst/>
              </a:prstGeom>
              <a:noFill/>
              <a:ln/>
            </p:spPr>
            <p:txBody>
              <a:bodyPr wrap="none" lIns="0" tIns="0" rIns="0" bIns="0" rtlCol="0" anchor="t"/>
              <a:lstStyle/>
              <a:p>
                <a:pPr algn="l"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𝑃𝐵𝐹</m:t>
                    </m:r>
                  </m:oMath>
                </a14:m>
                <a:r>
                  <a:rPr lang="en-US" altLang="zh-CN" sz="1800" b="0" i="0" dirty="0">
                    <a:solidFill>
                      <a:srgbClr val="6565FF"/>
                    </a:solidFill>
                    <a:latin typeface="Times New Roman" pitchFamily="34" charset="0"/>
                    <a:ea typeface="微软雅黑" pitchFamily="34" charset="-122"/>
                    <a:cs typeface="Times New Roman" pitchFamily="34" charset="-120"/>
                  </a:rPr>
                  <a:t>所成的二面角的平面角为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65</m:t>
                            </m:r>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sin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cos</m:t>
                            </m:r>
                          </m:e>
                          <m:sup>
                            <m:r>
                              <a:rPr lang="en-US" altLang="zh-CN" sz="1800" b="0" i="0">
                                <a:solidFill>
                                  <a:srgbClr val="6565FF"/>
                                </a:solidFill>
                                <a:latin typeface="Cambria Math" pitchFamily="34" charset="0"/>
                                <a:ea typeface="Cambria Math" pitchFamily="34" charset="-122"/>
                                <a:cs typeface="Cambria Math" pitchFamily="34" charset="-120"/>
                              </a:rPr>
                              <m:t>2</m:t>
                            </m:r>
                          </m:sup>
                        </m:sSup>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r>
                          <a:rPr lang="en-US" altLang="zh-CN" sz="1800" b="0" i="0">
                            <a:solidFill>
                              <a:srgbClr val="6565FF"/>
                            </a:solidFill>
                            <a:latin typeface="Cambria Math" pitchFamily="34" charset="0"/>
                            <a:ea typeface="Cambria Math" pitchFamily="34" charset="-122"/>
                            <a:cs typeface="Cambria Math" pitchFamily="34" charset="-120"/>
                          </a:rPr>
                          <m:t>65</m:t>
                        </m:r>
                      </m:den>
                    </m:f>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65</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2" name="QO_6_AN.46_3#188451c89?htil=9&amp;vcp=1&amp;vop=1&amp;pid=d929e3057&amp;color=36,64,97&amp;vtp=1&amp;bt=1&amp;bbb=1">
                <a:extLst>
                  <a:ext uri="{FF2B5EF4-FFF2-40B4-BE49-F238E27FC236}">
                    <a16:creationId xmlns:a16="http://schemas.microsoft.com/office/drawing/2014/main" id="{FFDB87B9-71D2-B99F-0C46-B4D7221CC4D2}"/>
                  </a:ext>
                </a:extLst>
              </p:cNvPr>
              <p:cNvSpPr>
                <a:spLocks noRot="1" noChangeAspect="1" noMove="1" noResize="1" noEditPoints="1" noAdjustHandles="1" noChangeArrowheads="1" noChangeShapeType="1" noTextEdit="1"/>
              </p:cNvSpPr>
              <p:nvPr/>
            </p:nvSpPr>
            <p:spPr>
              <a:xfrm>
                <a:off x="539995" y="2809417"/>
                <a:ext cx="11112011" cy="1320800"/>
              </a:xfrm>
              <a:prstGeom prst="rect">
                <a:avLst/>
              </a:prstGeom>
              <a:blipFill>
                <a:blip r:embed="rId2"/>
                <a:stretch>
                  <a:fillRect l="-1317" b="-5991"/>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9518862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pic>
        <p:nvPicPr>
          <p:cNvPr id="2" name="QO_5_BD.47_1#4ef143c84?htil=10&amp;vcp=1&amp;vop=1&amp;pid=063cfdcf8&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97281" y="1700644"/>
            <a:ext cx="2286000"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47_2#4ef143c84?htil=10&amp;vcp=1&amp;vop=1&amp;pid=063cfdcf8&amp;color=36,64,97&amp;vtp=1&amp;bt=1&amp;bbb=1&amp;hb=1"/>
              <p:cNvSpPr/>
              <p:nvPr/>
            </p:nvSpPr>
            <p:spPr>
              <a:xfrm>
                <a:off x="539496" y="1636636"/>
                <a:ext cx="8695944"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例7</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[北京2024·17,14分]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如图，在四棱锥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𝐵𝐶</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𝐵𝐶</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𝐴𝐷</m:t>
                    </m:r>
                    <m:r>
                      <a:rPr lang="en-US" altLang="zh-CN" b="0" i="0">
                        <a:solidFill>
                          <a:srgbClr val="244061"/>
                        </a:solidFill>
                        <a:latin typeface="Cambria Math" pitchFamily="34" charset="0"/>
                        <a:ea typeface="Cambria Math" pitchFamily="34" charset="-122"/>
                        <a:cs typeface="Cambria Math" pitchFamily="34" charset="-120"/>
                      </a:rPr>
                      <m:t>=3</m:t>
                    </m:r>
                  </m:oMath>
                </a14:m>
                <a:r>
                  <a:rPr lang="en-US" altLang="zh-CN" b="0" i="0" dirty="0">
                    <a:solidFill>
                      <a:srgbClr val="244061"/>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m:t>
                    </m:r>
                  </m:oMath>
                </a14:m>
                <a:r>
                  <a:rPr lang="en-US" altLang="zh-CN"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𝐴𝐷</m:t>
                    </m:r>
                  </m:oMath>
                </a14:m>
                <a:r>
                  <a:rPr lang="en-US" altLang="zh-CN" b="0" i="0" dirty="0">
                    <a:solidFill>
                      <a:srgbClr val="244061"/>
                    </a:solidFill>
                    <a:latin typeface="Times New Roman" pitchFamily="34" charset="0"/>
                    <a:ea typeface="微软雅黑" pitchFamily="34" charset="-122"/>
                    <a:cs typeface="Times New Roman" pitchFamily="34" charset="-120"/>
                  </a:rPr>
                  <a:t>上，且</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𝑃𝐸</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𝐴𝐷</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𝑃𝐸</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𝐷𝐸</m:t>
                    </m:r>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5_BD.47_2#4ef143c84?htil=10&amp;vcp=1&amp;vop=1&amp;pid=063cfdcf8&amp;color=36,64,97&amp;vtp=1&amp;bt=1&amp;bbb=1&amp;hb=1"/>
              <p:cNvSpPr>
                <a:spLocks noRot="1" noChangeAspect="1" noMove="1" noResize="1" noEditPoints="1" noAdjustHandles="1" noChangeArrowheads="1" noChangeShapeType="1" noTextEdit="1"/>
              </p:cNvSpPr>
              <p:nvPr/>
            </p:nvSpPr>
            <p:spPr>
              <a:xfrm>
                <a:off x="539496" y="1636636"/>
                <a:ext cx="8695944" cy="773240"/>
              </a:xfrm>
              <a:prstGeom prst="rect">
                <a:avLst/>
              </a:prstGeom>
              <a:blipFill>
                <a:blip r:embed="rId4"/>
                <a:stretch>
                  <a:fillRect l="-1683"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BD.48_1#65bfa180a?vcp=1&amp;vop=1&amp;pid=4ef143c84&amp;color=36,64,97&amp;vtp=1&amp;bbb=1"/>
              <p:cNvSpPr/>
              <p:nvPr/>
            </p:nvSpPr>
            <p:spPr>
              <a:xfrm>
                <a:off x="539496" y="245673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m:t>
                    </m:r>
                  </m:oMath>
                </a14:m>
                <a:r>
                  <a:rPr lang="en-US" altLang="zh-CN" sz="1800" b="0" i="0" dirty="0">
                    <a:solidFill>
                      <a:srgbClr val="244061"/>
                    </a:solidFill>
                    <a:latin typeface="Times New Roman" pitchFamily="34" charset="0"/>
                    <a:ea typeface="微软雅黑" pitchFamily="34" charset="-122"/>
                    <a:cs typeface="Times New Roman" pitchFamily="34" charset="-120"/>
                  </a:rPr>
                  <a:t>为线段</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𝑃𝐸</m:t>
                    </m:r>
                  </m:oMath>
                </a14:m>
                <a:r>
                  <a:rPr lang="en-US" altLang="zh-CN" sz="1800" b="0" i="0" dirty="0">
                    <a:solidFill>
                      <a:srgbClr val="244061"/>
                    </a:solidFill>
                    <a:latin typeface="Times New Roman" pitchFamily="34" charset="0"/>
                    <a:ea typeface="微软雅黑" pitchFamily="34" charset="-122"/>
                    <a:cs typeface="Times New Roman" pitchFamily="34" charset="-120"/>
                  </a:rPr>
                  <a:t>的中点，求证：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𝐵𝐹</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6_BD.48_1#65bfa180a?vcp=1&amp;vop=1&amp;pid=4ef143c84&amp;color=36,64,97&amp;vtp=1&amp;bbb=1"/>
              <p:cNvSpPr>
                <a:spLocks noRot="1" noChangeAspect="1" noMove="1" noResize="1" noEditPoints="1" noAdjustHandles="1" noChangeArrowheads="1" noChangeShapeType="1" noTextEdit="1"/>
              </p:cNvSpPr>
              <p:nvPr/>
            </p:nvSpPr>
            <p:spPr>
              <a:xfrm>
                <a:off x="539496" y="2456738"/>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49_1#65bfa180a?vcp=1&amp;vop=1&amp;pid=4ef143c84&amp;color=36,64,97&amp;vtp=1&amp;bbb=1"/>
              <p:cNvSpPr/>
              <p:nvPr/>
            </p:nvSpPr>
            <p:spPr>
              <a:xfrm>
                <a:off x="539496" y="2830055"/>
                <a:ext cx="11109960" cy="2560955"/>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𝑃𝐷</m:t>
                    </m:r>
                  </m:oMath>
                </a14:m>
                <a:r>
                  <a:rPr lang="en-US" altLang="zh-CN" sz="1800" b="0" i="0" dirty="0">
                    <a:solidFill>
                      <a:srgbClr val="6565FF"/>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𝐺</m:t>
                    </m:r>
                  </m:oMath>
                </a14:m>
                <a:r>
                  <a:rPr lang="en-US" altLang="zh-CN" sz="1800" b="0" i="0" dirty="0">
                    <a:solidFill>
                      <a:srgbClr val="6565FF"/>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𝐹𝐺</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𝐶𝐺</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𝐺</m:t>
                    </m:r>
                  </m:oMath>
                </a14:m>
                <a:r>
                  <a:rPr lang="en-US" altLang="zh-CN" sz="1800" b="0" i="0" dirty="0">
                    <a:solidFill>
                      <a:srgbClr val="6565FF"/>
                    </a:solidFill>
                    <a:latin typeface="Times New Roman" pitchFamily="34" charset="0"/>
                    <a:ea typeface="微软雅黑" pitchFamily="34" charset="-122"/>
                    <a:cs typeface="Times New Roman" pitchFamily="34" charset="-120"/>
                  </a:rPr>
                  <a:t>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𝑃𝐷</m:t>
                    </m:r>
                  </m:oMath>
                </a14:m>
                <a:r>
                  <a:rPr lang="en-US" altLang="zh-CN" sz="1800" b="0" i="0" dirty="0">
                    <a:solidFill>
                      <a:srgbClr val="6565FF"/>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𝐹𝐺</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𝐸𝐷</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𝐹𝐺</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𝐹𝐺𝐶𝐵</m:t>
                    </m:r>
                  </m:oMath>
                </a14:m>
                <a:r>
                  <a:rPr lang="en-US" altLang="zh-CN" sz="1800" b="0" i="0" dirty="0">
                    <a:solidFill>
                      <a:srgbClr val="6565FF"/>
                    </a:solidFill>
                    <a:latin typeface="Times New Roman" pitchFamily="34" charset="0"/>
                    <a:ea typeface="微软雅黑" pitchFamily="34" charset="-122"/>
                    <a:cs typeface="Times New Roman" pitchFamily="34" charset="-120"/>
                  </a:rPr>
                  <a:t>为平行四边形，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𝐶𝐺</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𝐶𝐺</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49_1#65bfa180a?vcp=1&amp;vop=1&amp;pid=4ef143c84&amp;color=36,64,97&amp;vtp=1&amp;bbb=1"/>
              <p:cNvSpPr>
                <a:spLocks noRot="1" noChangeAspect="1" noMove="1" noResize="1" noEditPoints="1" noAdjustHandles="1" noChangeArrowheads="1" noChangeShapeType="1" noTextEdit="1"/>
              </p:cNvSpPr>
              <p:nvPr/>
            </p:nvSpPr>
            <p:spPr>
              <a:xfrm>
                <a:off x="539496" y="2830055"/>
                <a:ext cx="11109960" cy="2560955"/>
              </a:xfrm>
              <a:prstGeom prst="rect">
                <a:avLst/>
              </a:prstGeom>
              <a:blipFill>
                <a:blip r:embed="rId6"/>
                <a:stretch>
                  <a:fillRect l="-1317" b="-57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0_1#35eca5c9a?vcp=1&amp;vop=1&amp;pid=4ef143c84&amp;color=36,64,97&amp;vtp=1&amp;bt=1&amp;bbb=1"/>
              <p:cNvSpPr/>
              <p:nvPr/>
            </p:nvSpPr>
            <p:spPr>
              <a:xfrm>
                <a:off x="539496" y="1199724"/>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𝑃𝐴𝐷</m:t>
                    </m:r>
                  </m:oMath>
                </a14:m>
                <a:r>
                  <a:rPr lang="en-US" altLang="zh-CN" sz="1800" b="0" i="0" dirty="0">
                    <a:solidFill>
                      <a:srgbClr val="244061"/>
                    </a:solidFill>
                    <a:latin typeface="Times New Roman" pitchFamily="34" charset="0"/>
                    <a:ea typeface="微软雅黑" pitchFamily="34" charset="-122"/>
                    <a:cs typeface="Times New Roman" pitchFamily="34" charset="-120"/>
                  </a:rPr>
                  <a:t>，求平面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𝑃𝐴𝐵</m:t>
                    </m:r>
                  </m:oMath>
                </a14:m>
                <a:r>
                  <a:rPr lang="en-US" altLang="zh-CN" sz="1800" b="0" i="0" dirty="0">
                    <a:solidFill>
                      <a:srgbClr val="244061"/>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夹角的余弦值.</a:t>
                </a:r>
                <a:endParaRPr lang="en-US" altLang="zh-CN" sz="1800" dirty="0"/>
              </a:p>
            </p:txBody>
          </p:sp>
        </mc:Choice>
        <mc:Fallback>
          <p:sp>
            <p:nvSpPr>
              <p:cNvPr id="2" name="QO_6_BD.50_1#35eca5c9a?vcp=1&amp;vop=1&amp;pid=4ef143c84&amp;color=36,64,97&amp;vtp=1&amp;bt=1&amp;bbb=1"/>
              <p:cNvSpPr>
                <a:spLocks noRot="1" noChangeAspect="1" noMove="1" noResize="1" noEditPoints="1" noAdjustHandles="1" noChangeArrowheads="1" noChangeShapeType="1" noTextEdit="1"/>
              </p:cNvSpPr>
              <p:nvPr/>
            </p:nvSpPr>
            <p:spPr>
              <a:xfrm>
                <a:off x="539496" y="1199724"/>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1_1#35eca5c9a?vcp=1&amp;vop=1&amp;pid=4ef143c84&amp;color=36,64,97&amp;vtp=1&amp;bbb=1&amp;hb=1"/>
              <p:cNvSpPr/>
              <p:nvPr/>
            </p:nvSpPr>
            <p:spPr>
              <a:xfrm>
                <a:off x="539496" y="1560658"/>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𝐴𝐵</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𝐵𝐶</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四边形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𝐴𝐵𝐶𝐸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是正方形，</a:t>
                </a:r>
                <a:endParaRPr lang="en-US" altLang="zh-CN" dirty="0"/>
              </a:p>
            </p:txBody>
          </p:sp>
        </mc:Choice>
        <mc:Fallback>
          <p:sp>
            <p:nvSpPr>
              <p:cNvPr id="3" name="QO_6_AN.51_1#35eca5c9a?vcp=1&amp;vop=1&amp;pid=4ef143c84&amp;color=36,64,97&amp;vtp=1&amp;bbb=1&amp;hb=1"/>
              <p:cNvSpPr>
                <a:spLocks noRot="1" noChangeAspect="1" noMove="1" noResize="1" noEditPoints="1" noAdjustHandles="1" noChangeArrowheads="1" noChangeShapeType="1" noTextEdit="1"/>
              </p:cNvSpPr>
              <p:nvPr/>
            </p:nvSpPr>
            <p:spPr>
              <a:xfrm>
                <a:off x="539496" y="1560658"/>
                <a:ext cx="11109960" cy="770255"/>
              </a:xfrm>
              <a:prstGeom prst="rect">
                <a:avLst/>
              </a:prstGeom>
              <a:blipFill>
                <a:blip r:embed="rId4"/>
                <a:stretch>
                  <a:fillRect l="-1317" b="-19048"/>
                </a:stretch>
              </a:blipFill>
              <a:ln/>
            </p:spPr>
            <p:txBody>
              <a:bodyPr/>
              <a:lstStyle/>
              <a:p>
                <a:r>
                  <a:rPr lang="zh-CN" altLang="en-US">
                    <a:noFill/>
                  </a:rPr>
                  <a:t> </a:t>
                </a:r>
              </a:p>
            </p:txBody>
          </p:sp>
        </mc:Fallback>
      </mc:AlternateContent>
      <p:pic>
        <p:nvPicPr>
          <p:cNvPr id="4" name="QO_6_AN.51_2#35eca5c9a?htil=11&amp;vcp=1&amp;vop=1&amp;pid=4ef143c84&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501986" y="2469343"/>
            <a:ext cx="2093976" cy="19842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6_AN.51_3#35eca5c9a?htil=11&amp;vcp=1&amp;vop=1&amp;pid=4ef143c84&amp;color=36,64,97&amp;vtp=1&amp;bbb=1&amp;hb=1"/>
              <p:cNvSpPr/>
              <p:nvPr/>
            </p:nvSpPr>
            <p:spPr>
              <a:xfrm>
                <a:off x="539496" y="2342343"/>
                <a:ext cx="8887968" cy="1239647"/>
              </a:xfrm>
              <a:prstGeom prst="rect">
                <a:avLst/>
              </a:prstGeom>
              <a:noFill/>
              <a:ln/>
            </p:spPr>
            <p:txBody>
              <a:bodyPr wrap="none" lIns="0" tIns="0" rIns="0" bIns="0" rtlCol="0" anchor="t"/>
              <a:lstStyle/>
              <a:p>
                <a:pPr algn="l"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𝑃𝐸</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，故可建立空间</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直角坐标系</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𝑥𝑦𝑧</m:t>
                    </m:r>
                  </m:oMath>
                </a14:m>
                <a:r>
                  <a:rPr lang="en-US" altLang="zh-CN" sz="1800" b="0" i="0" dirty="0">
                    <a:solidFill>
                      <a:srgbClr val="6565FF"/>
                    </a:solidFill>
                    <a:latin typeface="Times New Roman" pitchFamily="34" charset="0"/>
                    <a:ea typeface="微软雅黑" pitchFamily="34" charset="-122"/>
                    <a:cs typeface="Times New Roman" pitchFamily="34" charset="-120"/>
                  </a:rPr>
                  <a:t>，如图所示，则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(0,−1,0)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(1,−1,0)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(1,0,0)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(0,2,0)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6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𝑃𝐴</m:t>
                        </m:r>
                      </m:e>
                    </m:acc>
                    <m:r>
                      <a:rPr lang="en-US" altLang="zh-CN" b="0" i="0">
                        <a:solidFill>
                          <a:srgbClr val="6565FF"/>
                        </a:solidFill>
                        <a:latin typeface="Cambria Math" pitchFamily="34" charset="0"/>
                        <a:ea typeface="Cambria Math" pitchFamily="34" charset="-122"/>
                        <a:cs typeface="Cambria Math" pitchFamily="34" charset="-120"/>
                      </a:rPr>
                      <m:t>=(0,−1,−2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𝑃𝐵</m:t>
                        </m:r>
                      </m:e>
                    </m:acc>
                    <m:r>
                      <a:rPr lang="en-US" altLang="zh-CN" b="0" i="0">
                        <a:solidFill>
                          <a:srgbClr val="6565FF"/>
                        </a:solidFill>
                        <a:latin typeface="Cambria Math" pitchFamily="34" charset="0"/>
                        <a:ea typeface="Cambria Math" pitchFamily="34" charset="-122"/>
                        <a:cs typeface="Cambria Math" pitchFamily="34" charset="-120"/>
                      </a:rPr>
                      <m:t>=(1,−1,−2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𝑃𝐶</m:t>
                        </m:r>
                      </m:e>
                    </m:acc>
                    <m:r>
                      <a:rPr lang="en-US" altLang="zh-CN" b="0" i="0">
                        <a:solidFill>
                          <a:srgbClr val="6565FF"/>
                        </a:solidFill>
                        <a:latin typeface="Cambria Math" pitchFamily="34" charset="0"/>
                        <a:ea typeface="Cambria Math" pitchFamily="34" charset="-122"/>
                        <a:cs typeface="Cambria Math" pitchFamily="34" charset="-120"/>
                      </a:rPr>
                      <m:t>=(1,0,−2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𝑃𝐷</m:t>
                        </m:r>
                      </m:e>
                    </m:acc>
                    <m:r>
                      <a:rPr lang="en-US" altLang="zh-CN" b="0" i="0">
                        <a:solidFill>
                          <a:srgbClr val="6565FF"/>
                        </a:solidFill>
                        <a:latin typeface="Cambria Math" pitchFamily="34" charset="0"/>
                        <a:ea typeface="Cambria Math" pitchFamily="34" charset="-122"/>
                        <a:cs typeface="Cambria Math" pitchFamily="34" charset="-120"/>
                      </a:rPr>
                      <m:t>=(0,2,−2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5" name="QO_6_AN.51_3#35eca5c9a?htil=11&amp;vcp=1&amp;vop=1&amp;pid=4ef143c84&amp;color=36,64,97&amp;vtp=1&amp;bbb=1&amp;hb=1"/>
              <p:cNvSpPr>
                <a:spLocks noRot="1" noChangeAspect="1" noMove="1" noResize="1" noEditPoints="1" noAdjustHandles="1" noChangeArrowheads="1" noChangeShapeType="1" noTextEdit="1"/>
              </p:cNvSpPr>
              <p:nvPr/>
            </p:nvSpPr>
            <p:spPr>
              <a:xfrm>
                <a:off x="539496" y="2342343"/>
                <a:ext cx="8887968" cy="1239647"/>
              </a:xfrm>
              <a:prstGeom prst="rect">
                <a:avLst/>
              </a:prstGeom>
              <a:blipFill>
                <a:blip r:embed="rId6"/>
                <a:stretch>
                  <a:fillRect l="-1646" r="-1372" b="-1127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N.51_4#35eca5c9a?htil=11&amp;vcp=1&amp;vop=1&amp;pid=4ef143c84&amp;color=36,64,97&amp;vtp=1&amp;bbb=1"/>
              <p:cNvSpPr/>
              <p:nvPr/>
            </p:nvSpPr>
            <p:spPr>
              <a:xfrm>
                <a:off x="539496" y="3616216"/>
                <a:ext cx="8887968" cy="22225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设平面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𝑃𝐴</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𝑃𝐵</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=(0,2,−1)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algn="l" latinLnBrk="1">
                  <a:lnSpc>
                    <a:spcPct val="110000"/>
                  </a:lnSpc>
                </a:pPr>
                <a:endParaRPr lang="en-US" altLang="zh-CN" sz="1800" dirty="0"/>
              </a:p>
            </p:txBody>
          </p:sp>
        </mc:Choice>
        <mc:Fallback>
          <p:sp>
            <p:nvSpPr>
              <p:cNvPr id="6" name="QO_6_AN.51_4#35eca5c9a?htil=11&amp;vcp=1&amp;vop=1&amp;pid=4ef143c84&amp;color=36,64,97&amp;vtp=1&amp;bbb=1"/>
              <p:cNvSpPr>
                <a:spLocks noRot="1" noChangeAspect="1" noMove="1" noResize="1" noEditPoints="1" noAdjustHandles="1" noChangeArrowheads="1" noChangeShapeType="1" noTextEdit="1"/>
              </p:cNvSpPr>
              <p:nvPr/>
            </p:nvSpPr>
            <p:spPr>
              <a:xfrm>
                <a:off x="539496" y="3616216"/>
                <a:ext cx="8887968" cy="2222500"/>
              </a:xfrm>
              <a:prstGeom prst="rect">
                <a:avLst/>
              </a:prstGeom>
              <a:blipFill>
                <a:blip r:embed="rId7"/>
                <a:stretch>
                  <a:fillRect l="-1646" b="-4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fade">
                                      <p:cBhvr>
                                        <p:cTn id="27" dur="500"/>
                                        <p:tgtEl>
                                          <p:spTgt spid="5">
                                            <p:bg/>
                                          </p:spTgt>
                                        </p:tgtEl>
                                      </p:cBhvr>
                                    </p:animEffect>
                                    <p:anim calcmode="lin" valueType="num">
                                      <p:cBhvr>
                                        <p:cTn id="28" dur="500" fill="hold"/>
                                        <p:tgtEl>
                                          <p:spTgt spid="5">
                                            <p:bg/>
                                          </p:spTgt>
                                        </p:tgtEl>
                                        <p:attrNameLst>
                                          <p:attrName>ppt_x</p:attrName>
                                        </p:attrNameLst>
                                      </p:cBhvr>
                                      <p:tavLst>
                                        <p:tav tm="0">
                                          <p:val>
                                            <p:strVal val="#ppt_x"/>
                                          </p:val>
                                        </p:tav>
                                        <p:tav tm="100000">
                                          <p:val>
                                            <p:strVal val="#ppt_x"/>
                                          </p:val>
                                        </p:tav>
                                      </p:tavLst>
                                    </p:anim>
                                    <p:anim calcmode="lin" valueType="num">
                                      <p:cBhvr>
                                        <p:cTn id="29" dur="500" fill="hold"/>
                                        <p:tgtEl>
                                          <p:spTgt spid="5">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anim calcmode="lin" valueType="num">
                                      <p:cBhvr>
                                        <p:cTn id="3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fade">
                                      <p:cBhvr>
                                        <p:cTn id="37" dur="500"/>
                                        <p:tgtEl>
                                          <p:spTgt spid="5">
                                            <p:txEl>
                                              <p:pRg st="1" end="1"/>
                                            </p:txEl>
                                          </p:spTgt>
                                        </p:tgtEl>
                                      </p:cBhvr>
                                    </p:animEffect>
                                    <p:anim calcmode="lin" valueType="num">
                                      <p:cBhvr>
                                        <p:cTn id="3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1" end="1"/>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2" end="2"/>
                                            </p:txEl>
                                          </p:spTgt>
                                        </p:tgtEl>
                                        <p:attrNameLst>
                                          <p:attrName>style.visibility</p:attrName>
                                        </p:attrNameLst>
                                      </p:cBhvr>
                                      <p:to>
                                        <p:strVal val="visible"/>
                                      </p:to>
                                    </p:set>
                                    <p:animEffect transition="in" filter="fade">
                                      <p:cBhvr>
                                        <p:cTn id="42" dur="500"/>
                                        <p:tgtEl>
                                          <p:spTgt spid="5">
                                            <p:txEl>
                                              <p:pRg st="2" end="2"/>
                                            </p:txEl>
                                          </p:spTgt>
                                        </p:tgtEl>
                                      </p:cBhvr>
                                    </p:animEffect>
                                    <p:anim calcmode="lin" valueType="num">
                                      <p:cBhvr>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2" end="2"/>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bg/>
                                          </p:spTgt>
                                        </p:tgtEl>
                                        <p:attrNameLst>
                                          <p:attrName>style.visibility</p:attrName>
                                        </p:attrNameLst>
                                      </p:cBhvr>
                                      <p:to>
                                        <p:strVal val="visible"/>
                                      </p:to>
                                    </p:set>
                                    <p:animEffect transition="in" filter="fade">
                                      <p:cBhvr>
                                        <p:cTn id="47" dur="500"/>
                                        <p:tgtEl>
                                          <p:spTgt spid="6">
                                            <p:bg/>
                                          </p:spTgt>
                                        </p:tgtEl>
                                      </p:cBhvr>
                                    </p:animEffect>
                                    <p:anim calcmode="lin" valueType="num">
                                      <p:cBhvr>
                                        <p:cTn id="48" dur="500" fill="hold"/>
                                        <p:tgtEl>
                                          <p:spTgt spid="6">
                                            <p:bg/>
                                          </p:spTgt>
                                        </p:tgtEl>
                                        <p:attrNameLst>
                                          <p:attrName>ppt_x</p:attrName>
                                        </p:attrNameLst>
                                      </p:cBhvr>
                                      <p:tavLst>
                                        <p:tav tm="0">
                                          <p:val>
                                            <p:strVal val="#ppt_x"/>
                                          </p:val>
                                        </p:tav>
                                        <p:tav tm="100000">
                                          <p:val>
                                            <p:strVal val="#ppt_x"/>
                                          </p:val>
                                        </p:tav>
                                      </p:tavLst>
                                    </p:anim>
                                    <p:anim calcmode="lin" valueType="num">
                                      <p:cBhvr>
                                        <p:cTn id="49" dur="500" fill="hold"/>
                                        <p:tgtEl>
                                          <p:spTgt spid="6">
                                            <p:bg/>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0" end="0"/>
                                            </p:txEl>
                                          </p:spTgt>
                                        </p:tgtEl>
                                        <p:attrNameLst>
                                          <p:attrName>style.visibility</p:attrName>
                                        </p:attrNameLst>
                                      </p:cBhvr>
                                      <p:to>
                                        <p:strVal val="visible"/>
                                      </p:to>
                                    </p:set>
                                    <p:animEffect transition="in" filter="fade">
                                      <p:cBhvr>
                                        <p:cTn id="52" dur="500"/>
                                        <p:tgtEl>
                                          <p:spTgt spid="6">
                                            <p:txEl>
                                              <p:pRg st="0" end="0"/>
                                            </p:txEl>
                                          </p:spTgt>
                                        </p:tgtEl>
                                      </p:cBhvr>
                                    </p:animEffect>
                                    <p:anim calcmode="lin" valueType="num">
                                      <p:cBhvr>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1" end="1"/>
                                            </p:txEl>
                                          </p:spTgt>
                                        </p:tgtEl>
                                        <p:attrNameLst>
                                          <p:attrName>style.visibility</p:attrName>
                                        </p:attrNameLst>
                                      </p:cBhvr>
                                      <p:to>
                                        <p:strVal val="visible"/>
                                      </p:to>
                                    </p:set>
                                    <p:animEffect transition="in" filter="fade">
                                      <p:cBhvr>
                                        <p:cTn id="57" dur="500"/>
                                        <p:tgtEl>
                                          <p:spTgt spid="6">
                                            <p:txEl>
                                              <p:pRg st="1" end="1"/>
                                            </p:txEl>
                                          </p:spTgt>
                                        </p:tgtEl>
                                      </p:cBhvr>
                                    </p:animEffect>
                                    <p:anim calcmode="lin" valueType="num">
                                      <p:cBhvr>
                                        <p:cTn id="5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1" end="1"/>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xEl>
                                              <p:pRg st="2" end="2"/>
                                            </p:txEl>
                                          </p:spTgt>
                                        </p:tgtEl>
                                        <p:attrNameLst>
                                          <p:attrName>style.visibility</p:attrName>
                                        </p:attrNameLst>
                                      </p:cBhvr>
                                      <p:to>
                                        <p:strVal val="visible"/>
                                      </p:to>
                                    </p:set>
                                    <p:animEffect transition="in" filter="fade">
                                      <p:cBhvr>
                                        <p:cTn id="62" dur="500"/>
                                        <p:tgtEl>
                                          <p:spTgt spid="6">
                                            <p:txEl>
                                              <p:pRg st="2" end="2"/>
                                            </p:txEl>
                                          </p:spTgt>
                                        </p:tgtEl>
                                      </p:cBhvr>
                                    </p:animEffect>
                                    <p:anim calcmode="lin" valueType="num">
                                      <p:cBhvr>
                                        <p:cTn id="6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64" dur="500" fill="hold"/>
                                        <p:tgtEl>
                                          <p:spTgt spid="6">
                                            <p:txEl>
                                              <p:pRg st="2" end="2"/>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
                                            <p:txEl>
                                              <p:pRg st="3" end="3"/>
                                            </p:txEl>
                                          </p:spTgt>
                                        </p:tgtEl>
                                        <p:attrNameLst>
                                          <p:attrName>style.visibility</p:attrName>
                                        </p:attrNameLst>
                                      </p:cBhvr>
                                      <p:to>
                                        <p:strVal val="visible"/>
                                      </p:to>
                                    </p:set>
                                    <p:animEffect transition="in" filter="fade">
                                      <p:cBhvr>
                                        <p:cTn id="67" dur="500"/>
                                        <p:tgtEl>
                                          <p:spTgt spid="6">
                                            <p:txEl>
                                              <p:pRg st="3" end="3"/>
                                            </p:txEl>
                                          </p:spTgt>
                                        </p:tgtEl>
                                      </p:cBhvr>
                                    </p:animEffect>
                                    <p:anim calcmode="lin" valueType="num">
                                      <p:cBhvr>
                                        <p:cTn id="6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6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51_4#35eca5c9a?htil=11&amp;vcp=1&amp;vop=1&amp;pid=4ef143c84&amp;color=36,64,97&amp;vtp=1&amp;bbb=1">
                <a:extLst>
                  <a:ext uri="{FF2B5EF4-FFF2-40B4-BE49-F238E27FC236}">
                    <a16:creationId xmlns:a16="http://schemas.microsoft.com/office/drawing/2014/main" id="{AC83A8F1-A33B-CDFC-69BD-84EB3DD978F7}"/>
                  </a:ext>
                </a:extLst>
              </p:cNvPr>
              <p:cNvSpPr/>
              <p:nvPr/>
            </p:nvSpPr>
            <p:spPr>
              <a:xfrm>
                <a:off x="539995" y="2332183"/>
                <a:ext cx="11112011" cy="2376424"/>
              </a:xfrm>
              <a:prstGeom prst="rect">
                <a:avLst/>
              </a:prstGeom>
              <a:noFill/>
              <a:ln/>
            </p:spPr>
            <p:txBody>
              <a:bodyPr wrap="none" lIns="0" tIns="0" rIns="0" bIns="0" rtlCol="0" anchor="t"/>
              <a:lstStyle/>
              <a:p>
                <a:pPr algn="l"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𝑃𝐶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𝑃𝐷</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=(2,1,1)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30</m:t>
                            </m:r>
                          </m:e>
                        </m:rad>
                      </m:num>
                      <m:den>
                        <m:r>
                          <a:rPr lang="en-US" altLang="zh-CN" sz="1800" b="0" i="0">
                            <a:solidFill>
                              <a:srgbClr val="6565FF"/>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夹角的余弦值为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30</m:t>
                            </m:r>
                          </m:e>
                        </m:rad>
                      </m:num>
                      <m:den>
                        <m:r>
                          <a:rPr lang="en-US" altLang="zh-CN" sz="1800" b="0" i="0">
                            <a:solidFill>
                              <a:srgbClr val="6565FF"/>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AN.51_4#35eca5c9a?htil=11&amp;vcp=1&amp;vop=1&amp;pid=4ef143c84&amp;color=36,64,97&amp;vtp=1&amp;bbb=1">
                <a:extLst>
                  <a:ext uri="{FF2B5EF4-FFF2-40B4-BE49-F238E27FC236}">
                    <a16:creationId xmlns:a16="http://schemas.microsoft.com/office/drawing/2014/main" id="{AC83A8F1-A33B-CDFC-69BD-84EB3DD978F7}"/>
                  </a:ext>
                </a:extLst>
              </p:cNvPr>
              <p:cNvSpPr>
                <a:spLocks noRot="1" noChangeAspect="1" noMove="1" noResize="1" noEditPoints="1" noAdjustHandles="1" noChangeArrowheads="1" noChangeShapeType="1" noTextEdit="1"/>
              </p:cNvSpPr>
              <p:nvPr/>
            </p:nvSpPr>
            <p:spPr>
              <a:xfrm>
                <a:off x="539995" y="2332183"/>
                <a:ext cx="11112011" cy="2376424"/>
              </a:xfrm>
              <a:prstGeom prst="rect">
                <a:avLst/>
              </a:prstGeom>
              <a:blipFill>
                <a:blip r:embed="rId2"/>
                <a:stretch>
                  <a:fillRect l="-1317" b="-3599"/>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0868510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pic>
        <p:nvPicPr>
          <p:cNvPr id="2" name="QO_5_BD.52_1#2bac41dca?htil=12&amp;vcp=1&amp;vop=1&amp;pid=063cfdcf8&amp;color=36,64,97&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44227" y="1140891"/>
            <a:ext cx="2029968"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52_2#2bac41dca?htil=12&amp;vcp=1&amp;vop=1&amp;pid=063cfdcf8&amp;color=36,64,97&amp;vtp=1&amp;bt=1&amp;bbb=1&amp;hb=1&amp;hs=1"/>
              <p:cNvSpPr/>
              <p:nvPr/>
            </p:nvSpPr>
            <p:spPr>
              <a:xfrm>
                <a:off x="539496" y="1076883"/>
                <a:ext cx="8951976" cy="8109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例8</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[全国新课标Ⅰ2024⋅17,15分]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如图，四棱锥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𝑃𝐴</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5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𝑃𝐴</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𝐴𝐶</m:t>
                    </m:r>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𝐵𝐶</m:t>
                    </m:r>
                    <m:r>
                      <a:rPr lang="en-US" altLang="zh-CN" b="0" i="0">
                        <a:solidFill>
                          <a:srgbClr val="244061"/>
                        </a:solidFill>
                        <a:latin typeface="Cambria Math" pitchFamily="34" charset="0"/>
                        <a:ea typeface="Cambria Math" pitchFamily="34" charset="-122"/>
                        <a:cs typeface="Cambria Math" pitchFamily="34" charset="-120"/>
                      </a:rPr>
                      <m:t>=1</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𝐴𝐵</m:t>
                    </m:r>
                    <m:r>
                      <a:rPr lang="en-US" altLang="zh-CN" b="0" i="0">
                        <a:solidFill>
                          <a:srgbClr val="244061"/>
                        </a:solidFill>
                        <a:latin typeface="Cambria Math" pitchFamily="34" charset="0"/>
                        <a:ea typeface="Cambria Math" pitchFamily="34" charset="-122"/>
                        <a:cs typeface="Cambria Math" pitchFamily="34" charset="-120"/>
                      </a:rPr>
                      <m:t>=</m:t>
                    </m:r>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5_BD.52_2#2bac41dca?htil=12&amp;vcp=1&amp;vop=1&amp;pid=063cfdcf8&amp;color=36,64,97&amp;vtp=1&amp;bt=1&amp;bbb=1&amp;hb=1&amp;hs=1"/>
              <p:cNvSpPr>
                <a:spLocks noRot="1" noChangeAspect="1" noMove="1" noResize="1" noEditPoints="1" noAdjustHandles="1" noChangeArrowheads="1" noChangeShapeType="1" noTextEdit="1"/>
              </p:cNvSpPr>
              <p:nvPr/>
            </p:nvSpPr>
            <p:spPr>
              <a:xfrm>
                <a:off x="539496" y="1076883"/>
                <a:ext cx="8951976" cy="810959"/>
              </a:xfrm>
              <a:prstGeom prst="rect">
                <a:avLst/>
              </a:prstGeom>
              <a:blipFill>
                <a:blip r:embed="rId4"/>
                <a:stretch>
                  <a:fillRect l="-1635" b="-1654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BD.53_1#fe382ff4c?htil=12&amp;vcp=1&amp;vop=1&amp;pid=2bac41dca&amp;color=36,64,97&amp;vtp=1&amp;bbb=1&amp;hs=1"/>
              <p:cNvSpPr/>
              <p:nvPr/>
            </p:nvSpPr>
            <p:spPr>
              <a:xfrm>
                <a:off x="539496" y="1886127"/>
                <a:ext cx="8951976"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𝑃𝐵</m:t>
                    </m:r>
                  </m:oMath>
                </a14:m>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6_BD.53_1#fe382ff4c?htil=12&amp;vcp=1&amp;vop=1&amp;pid=2bac41dca&amp;color=36,64,97&amp;vtp=1&amp;bbb=1&amp;hs=1"/>
              <p:cNvSpPr>
                <a:spLocks noRot="1" noChangeAspect="1" noMove="1" noResize="1" noEditPoints="1" noAdjustHandles="1" noChangeArrowheads="1" noChangeShapeType="1" noTextEdit="1"/>
              </p:cNvSpPr>
              <p:nvPr/>
            </p:nvSpPr>
            <p:spPr>
              <a:xfrm>
                <a:off x="539496" y="1886127"/>
                <a:ext cx="8951976" cy="363665"/>
              </a:xfrm>
              <a:prstGeom prst="rect">
                <a:avLst/>
              </a:prstGeom>
              <a:blipFill>
                <a:blip r:embed="rId5"/>
                <a:stretch>
                  <a:fillRect l="-1635"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54_1#fe382ff4c?htil=12&amp;vcp=1&amp;vop=1&amp;pid=2bac41dca&amp;color=36,64,97&amp;vtp=1&amp;bbb=1&amp;hb=1&amp;hs=1"/>
              <p:cNvSpPr/>
              <p:nvPr/>
            </p:nvSpPr>
            <p:spPr>
              <a:xfrm>
                <a:off x="539496" y="2250617"/>
                <a:ext cx="8951976" cy="1189355"/>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可得，</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𝐶</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𝐵</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𝐶</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O_6_AN.54_1#fe382ff4c?htil=12&amp;vcp=1&amp;vop=1&amp;pid=2bac41dca&amp;color=36,64,97&amp;vtp=1&amp;bbb=1&amp;hb=1&amp;hs=1"/>
              <p:cNvSpPr>
                <a:spLocks noRot="1" noChangeAspect="1" noMove="1" noResize="1" noEditPoints="1" noAdjustHandles="1" noChangeArrowheads="1" noChangeShapeType="1" noTextEdit="1"/>
              </p:cNvSpPr>
              <p:nvPr/>
            </p:nvSpPr>
            <p:spPr>
              <a:xfrm>
                <a:off x="539496" y="2250617"/>
                <a:ext cx="8951976" cy="1189355"/>
              </a:xfrm>
              <a:prstGeom prst="rect">
                <a:avLst/>
              </a:prstGeom>
              <a:blipFill>
                <a:blip r:embed="rId6"/>
                <a:stretch>
                  <a:fillRect l="-1635" b="-1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N.54_1#fe382ff4c?htil=12&amp;vcp=1&amp;vop=1&amp;pid=2bac41dca&amp;color=36,64,97&amp;vtp=1&amp;bbb=1&amp;hb=1&amp;hs=1">
                <a:extLst>
                  <a:ext uri="{FF2B5EF4-FFF2-40B4-BE49-F238E27FC236}">
                    <a16:creationId xmlns:a16="http://schemas.microsoft.com/office/drawing/2014/main" id="{26C7B9AA-C27C-11B5-63E8-8A2605F537E1}"/>
                  </a:ext>
                </a:extLst>
              </p:cNvPr>
              <p:cNvSpPr/>
              <p:nvPr/>
            </p:nvSpPr>
            <p:spPr>
              <a:xfrm>
                <a:off x="539995" y="3445623"/>
                <a:ext cx="11112011" cy="2446655"/>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800" b="0" i="0" dirty="0">
                    <a:solidFill>
                      <a:srgbClr val="FF8827"/>
                    </a:solidFill>
                    <a:latin typeface="Times New Roman" pitchFamily="34" charset="0"/>
                    <a:ea typeface="微软雅黑" pitchFamily="34" charset="-122"/>
                    <a:cs typeface="Times New Roman" pitchFamily="34" charset="-120"/>
                  </a:rPr>
                  <a:t>（提示：要着力寻找平面内的两条相交直线）,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SimSun" pitchFamily="34" charset="0"/>
                    <a:ea typeface="SimSun" pitchFamily="34" charset="-122"/>
                    <a:cs typeface="SimSun" pitchFamily="34" charset="-120"/>
                  </a:rPr>
                  <a:t> </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𝑃𝐵</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（提示：垂直于同一个平面的两直线平行）</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𝐵𝐶</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𝑃𝐵𝐶</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𝐴𝐷</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𝑃𝐵𝐶</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𝐴𝐷</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QO_6_AN.54_1#fe382ff4c?htil=12&amp;vcp=1&amp;vop=1&amp;pid=2bac41dca&amp;color=36,64,97&amp;vtp=1&amp;bbb=1&amp;hb=1&amp;hs=1">
                <a:extLst>
                  <a:ext uri="{FF2B5EF4-FFF2-40B4-BE49-F238E27FC236}">
                    <a16:creationId xmlns:a16="http://schemas.microsoft.com/office/drawing/2014/main" id="{26C7B9AA-C27C-11B5-63E8-8A2605F537E1}"/>
                  </a:ext>
                </a:extLst>
              </p:cNvPr>
              <p:cNvSpPr>
                <a:spLocks noRot="1" noChangeAspect="1" noMove="1" noResize="1" noEditPoints="1" noAdjustHandles="1" noChangeArrowheads="1" noChangeShapeType="1" noTextEdit="1"/>
              </p:cNvSpPr>
              <p:nvPr/>
            </p:nvSpPr>
            <p:spPr>
              <a:xfrm>
                <a:off x="539995" y="3445623"/>
                <a:ext cx="11112011" cy="2446655"/>
              </a:xfrm>
              <a:prstGeom prst="rect">
                <a:avLst/>
              </a:prstGeom>
              <a:blipFill>
                <a:blip r:embed="rId7"/>
                <a:stretch>
                  <a:fillRect l="-1317"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bg/>
                                          </p:spTgt>
                                        </p:tgtEl>
                                        <p:attrNameLst>
                                          <p:attrName>style.visibility</p:attrName>
                                        </p:attrNameLst>
                                      </p:cBhvr>
                                      <p:to>
                                        <p:strVal val="visible"/>
                                      </p:to>
                                    </p:set>
                                    <p:animEffect transition="in" filter="fade">
                                      <p:cBhvr>
                                        <p:cTn id="27" dur="500"/>
                                        <p:tgtEl>
                                          <p:spTgt spid="6">
                                            <p:bg/>
                                          </p:spTgt>
                                        </p:tgtEl>
                                      </p:cBhvr>
                                    </p:animEffect>
                                    <p:anim calcmode="lin" valueType="num">
                                      <p:cBhvr>
                                        <p:cTn id="28" dur="500" fill="hold"/>
                                        <p:tgtEl>
                                          <p:spTgt spid="6">
                                            <p:bg/>
                                          </p:spTgt>
                                        </p:tgtEl>
                                        <p:attrNameLst>
                                          <p:attrName>ppt_x</p:attrName>
                                        </p:attrNameLst>
                                      </p:cBhvr>
                                      <p:tavLst>
                                        <p:tav tm="0">
                                          <p:val>
                                            <p:strVal val="#ppt_x"/>
                                          </p:val>
                                        </p:tav>
                                        <p:tav tm="100000">
                                          <p:val>
                                            <p:strVal val="#ppt_x"/>
                                          </p:val>
                                        </p:tav>
                                      </p:tavLst>
                                    </p:anim>
                                    <p:anim calcmode="lin" valueType="num">
                                      <p:cBhvr>
                                        <p:cTn id="29" dur="500" fill="hold"/>
                                        <p:tgtEl>
                                          <p:spTgt spid="6">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anim calcmode="lin" valueType="num">
                                      <p:cBhvr>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anim calcmode="lin" valueType="num">
                                      <p:cBhvr>
                                        <p:cTn id="3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1" end="1"/>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fade">
                                      <p:cBhvr>
                                        <p:cTn id="42" dur="500"/>
                                        <p:tgtEl>
                                          <p:spTgt spid="6">
                                            <p:txEl>
                                              <p:pRg st="2" end="2"/>
                                            </p:txEl>
                                          </p:spTgt>
                                        </p:tgtEl>
                                      </p:cBhvr>
                                    </p:animEffect>
                                    <p:anim calcmode="lin" valueType="num">
                                      <p:cBhvr>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2" end="2"/>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fade">
                                      <p:cBhvr>
                                        <p:cTn id="47" dur="500"/>
                                        <p:tgtEl>
                                          <p:spTgt spid="6">
                                            <p:txEl>
                                              <p:pRg st="3" end="3"/>
                                            </p:txEl>
                                          </p:spTgt>
                                        </p:tgtEl>
                                      </p:cBhvr>
                                    </p:animEffect>
                                    <p:anim calcmode="lin" valueType="num">
                                      <p:cBhvr>
                                        <p:cTn id="4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3" end="3"/>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fade">
                                      <p:cBhvr>
                                        <p:cTn id="52" dur="500"/>
                                        <p:tgtEl>
                                          <p:spTgt spid="6">
                                            <p:txEl>
                                              <p:pRg st="4" end="4"/>
                                            </p:txEl>
                                          </p:spTgt>
                                        </p:tgtEl>
                                      </p:cBhvr>
                                    </p:animEffect>
                                    <p:anim calcmode="lin" valueType="num">
                                      <p:cBhvr>
                                        <p:cTn id="5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4" end="4"/>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animEffect transition="in" filter="fade">
                                      <p:cBhvr>
                                        <p:cTn id="57" dur="500"/>
                                        <p:tgtEl>
                                          <p:spTgt spid="6">
                                            <p:txEl>
                                              <p:pRg st="5" end="5"/>
                                            </p:txEl>
                                          </p:spTgt>
                                        </p:tgtEl>
                                      </p:cBhvr>
                                    </p:animEffect>
                                    <p:anim calcmode="lin" valueType="num">
                                      <p:cBhvr>
                                        <p:cTn id="5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5_1#9e0ea72cb?vcp=1&amp;vop=1&amp;pid=2bac41dca&amp;color=36,64,97&amp;vtp=1&amp;bt=1&amp;bbb=1"/>
              <p:cNvSpPr/>
              <p:nvPr/>
            </p:nvSpPr>
            <p:spPr>
              <a:xfrm>
                <a:off x="539496" y="875746"/>
                <a:ext cx="11109960" cy="471361"/>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𝐷𝐶</m:t>
                    </m:r>
                  </m:oMath>
                </a14:m>
                <a:r>
                  <a:rPr lang="en-US" altLang="zh-CN" sz="1800" b="0" i="0" dirty="0">
                    <a:solidFill>
                      <a:srgbClr val="244061"/>
                    </a:solidFill>
                    <a:latin typeface="Times New Roman" pitchFamily="34" charset="0"/>
                    <a:ea typeface="微软雅黑" pitchFamily="34" charset="-122"/>
                    <a:cs typeface="Times New Roman" pitchFamily="34" charset="-120"/>
                  </a:rPr>
                  <a:t>,且二面角</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𝐶𝑃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𝐷</m:t>
                    </m:r>
                  </m:oMath>
                </a14:m>
                <a:r>
                  <a:rPr lang="en-US" altLang="zh-CN" sz="1800" b="0" i="0" dirty="0">
                    <a:solidFill>
                      <a:srgbClr val="244061"/>
                    </a:solidFill>
                    <a:latin typeface="Times New Roman" pitchFamily="34" charset="0"/>
                    <a:ea typeface="微软雅黑" pitchFamily="34" charset="-122"/>
                    <a:cs typeface="Times New Roman" pitchFamily="34" charset="-120"/>
                  </a:rPr>
                  <a:t>的正弦值为</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42</m:t>
                            </m:r>
                          </m:e>
                        </m:rad>
                      </m:num>
                      <m:den>
                        <m:r>
                          <a:rPr lang="en-US" altLang="zh-CN" sz="1800" b="0" i="0">
                            <a:solidFill>
                              <a:srgbClr val="244061"/>
                            </a:solidFill>
                            <a:latin typeface="Cambria Math" pitchFamily="34" charset="0"/>
                            <a:ea typeface="Cambria Math" pitchFamily="34" charset="-122"/>
                            <a:cs typeface="Cambria Math" pitchFamily="34" charset="-120"/>
                          </a:rPr>
                          <m:t>7</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55_1#9e0ea72cb?vcp=1&amp;vop=1&amp;pid=2bac41dca&amp;color=36,64,97&amp;vtp=1&amp;bt=1&amp;bbb=1"/>
              <p:cNvSpPr>
                <a:spLocks noRot="1" noChangeAspect="1" noMove="1" noResize="1" noEditPoints="1" noAdjustHandles="1" noChangeArrowheads="1" noChangeShapeType="1" noTextEdit="1"/>
              </p:cNvSpPr>
              <p:nvPr/>
            </p:nvSpPr>
            <p:spPr>
              <a:xfrm>
                <a:off x="539496" y="875746"/>
                <a:ext cx="11109960" cy="471361"/>
              </a:xfrm>
              <a:prstGeom prst="rect">
                <a:avLst/>
              </a:prstGeom>
              <a:blipFill>
                <a:blip r:embed="rId3"/>
                <a:stretch>
                  <a:fillRect l="-1317" b="-16883"/>
                </a:stretch>
              </a:blipFill>
              <a:ln/>
            </p:spPr>
            <p:txBody>
              <a:bodyPr/>
              <a:lstStyle/>
              <a:p>
                <a:r>
                  <a:rPr lang="zh-CN" altLang="en-US">
                    <a:noFill/>
                  </a:rPr>
                  <a:t> </a:t>
                </a:r>
              </a:p>
            </p:txBody>
          </p:sp>
        </mc:Fallback>
      </mc:AlternateContent>
      <p:pic>
        <p:nvPicPr>
          <p:cNvPr id="3" name="QO_6_AN.56_1#9e0ea72cb?htil=13&amp;vcp=1&amp;vop=1&amp;pid=2bac41dca&amp;color=36,64,97&amp;tib=255,255,255&amp;vtp=1&amp;hs=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77443" y="1415750"/>
            <a:ext cx="2066544"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6_AN.56_2#9e0ea72cb?htil=13&amp;vcp=1&amp;vop=1&amp;pid=2bac41dca&amp;color=36,64,97&amp;vtp=1&amp;bbb=1&amp;hb=1&amp;hs=1"/>
              <p:cNvSpPr/>
              <p:nvPr/>
            </p:nvSpPr>
            <p:spPr>
              <a:xfrm>
                <a:off x="539496" y="1351742"/>
                <a:ext cx="891540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为坐标原点，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𝐷𝐴</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𝐷𝐶</m:t>
                    </m:r>
                  </m:oMath>
                </a14:m>
                <a:r>
                  <a:rPr lang="en-US" altLang="zh-CN" sz="1800" b="0" i="0" dirty="0">
                    <a:solidFill>
                      <a:srgbClr val="6565FF"/>
                    </a:solidFill>
                    <a:latin typeface="Times New Roman" pitchFamily="34" charset="0"/>
                    <a:ea typeface="微软雅黑" pitchFamily="34" charset="-122"/>
                    <a:cs typeface="Times New Roman" pitchFamily="34" charset="-120"/>
                  </a:rPr>
                  <a:t>所在直线分别为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轴，过点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且垂直于平面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的直线</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800" b="0" i="0" dirty="0">
                    <a:solidFill>
                      <a:srgbClr val="6565FF"/>
                    </a:solidFill>
                    <a:latin typeface="Times New Roman" pitchFamily="34" charset="0"/>
                    <a:ea typeface="微软雅黑" pitchFamily="34" charset="-122"/>
                    <a:cs typeface="Times New Roman" pitchFamily="34" charset="-120"/>
                  </a:rPr>
                  <a:t>轴，建立如图所示的空间直角坐标系，则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,0,0)(0&lt;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&lt;2)</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(0,</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𝐴𝐶</m:t>
                        </m:r>
                      </m:e>
                    </m:acc>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𝐴𝑃</m:t>
                        </m:r>
                      </m:e>
                    </m:acc>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𝐷𝐶</m:t>
                        </m:r>
                      </m:e>
                    </m:acc>
                    <m:r>
                      <a:rPr lang="en-US" altLang="zh-CN" sz="1800" b="0" i="0">
                        <a:solidFill>
                          <a:srgbClr val="6565FF"/>
                        </a:solidFill>
                        <a:latin typeface="Cambria Math" pitchFamily="34" charset="0"/>
                        <a:ea typeface="Cambria Math" pitchFamily="34" charset="-122"/>
                        <a:cs typeface="Cambria Math" pitchFamily="34" charset="-120"/>
                      </a:rPr>
                      <m:t>=(0,</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𝐷𝑃</m:t>
                        </m:r>
                      </m:e>
                    </m:acc>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设平面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𝐴𝐶𝑃</m:t>
                    </m:r>
                  </m:oMath>
                </a14:m>
                <a:r>
                  <a:rPr lang="en-US" altLang="zh-CN"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1" i="1">
                            <a:solidFill>
                              <a:srgbClr val="6565FF"/>
                            </a:solidFill>
                            <a:latin typeface="Cambria Math" pitchFamily="34" charset="0"/>
                            <a:ea typeface="Cambria Math" pitchFamily="34" charset="-122"/>
                            <a:cs typeface="Cambria Math" pitchFamily="34" charset="-120"/>
                          </a:rPr>
                          <m:t>𝒏</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𝑥</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𝑦</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𝑧</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6_AN.56_2#9e0ea72cb?htil=13&amp;vcp=1&amp;vop=1&amp;pid=2bac41dca&amp;color=36,64,97&amp;vtp=1&amp;bbb=1&amp;hb=1&amp;hs=1"/>
              <p:cNvSpPr>
                <a:spLocks noRot="1" noChangeAspect="1" noMove="1" noResize="1" noEditPoints="1" noAdjustHandles="1" noChangeArrowheads="1" noChangeShapeType="1" noTextEdit="1"/>
              </p:cNvSpPr>
              <p:nvPr/>
            </p:nvSpPr>
            <p:spPr>
              <a:xfrm>
                <a:off x="539496" y="1351742"/>
                <a:ext cx="8915400" cy="2030540"/>
              </a:xfrm>
              <a:prstGeom prst="rect">
                <a:avLst/>
              </a:prstGeom>
              <a:blipFill>
                <a:blip r:embed="rId5"/>
                <a:stretch>
                  <a:fillRect l="-1642" r="-205" b="-660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N.56_2#9e0ea72cb?htil=13&amp;vcp=1&amp;vop=1&amp;pid=2bac41dca&amp;color=36,64,97&amp;vtp=1&amp;bbb=1&amp;hb=1&amp;hs=1">
                <a:extLst>
                  <a:ext uri="{FF2B5EF4-FFF2-40B4-BE49-F238E27FC236}">
                    <a16:creationId xmlns:a16="http://schemas.microsoft.com/office/drawing/2014/main" id="{CD52D0EC-9BD7-FF44-99F9-EA0B3BE7DEEA}"/>
                  </a:ext>
                </a:extLst>
              </p:cNvPr>
              <p:cNvSpPr/>
              <p:nvPr/>
            </p:nvSpPr>
            <p:spPr>
              <a:xfrm>
                <a:off x="539995" y="3382282"/>
                <a:ext cx="11112011" cy="2641600"/>
              </a:xfrm>
              <a:prstGeom prst="rect">
                <a:avLst/>
              </a:prstGeom>
              <a:noFill/>
              <a:ln/>
            </p:spPr>
            <p:txBody>
              <a:bodyPr wrap="none" lIns="0" tIns="0" rIns="0" bIns="0" rtlCol="0" anchor="t"/>
              <a:lstStyle/>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𝐴𝐶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𝐴𝑃</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62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𝐶𝑃𝐷</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ct val="110000"/>
                  </a:lnSpc>
                </a:pPr>
                <a:endParaRPr lang="en-US" altLang="zh-CN" dirty="0"/>
              </a:p>
            </p:txBody>
          </p:sp>
        </mc:Choice>
        <mc:Fallback>
          <p:sp>
            <p:nvSpPr>
              <p:cNvPr id="6" name="QO_6_AN.56_2#9e0ea72cb?htil=13&amp;vcp=1&amp;vop=1&amp;pid=2bac41dca&amp;color=36,64,97&amp;vtp=1&amp;bbb=1&amp;hb=1&amp;hs=1">
                <a:extLst>
                  <a:ext uri="{FF2B5EF4-FFF2-40B4-BE49-F238E27FC236}">
                    <a16:creationId xmlns:a16="http://schemas.microsoft.com/office/drawing/2014/main" id="{CD52D0EC-9BD7-FF44-99F9-EA0B3BE7DEEA}"/>
                  </a:ext>
                </a:extLst>
              </p:cNvPr>
              <p:cNvSpPr>
                <a:spLocks noRot="1" noChangeAspect="1" noMove="1" noResize="1" noEditPoints="1" noAdjustHandles="1" noChangeArrowheads="1" noChangeShapeType="1" noTextEdit="1"/>
              </p:cNvSpPr>
              <p:nvPr/>
            </p:nvSpPr>
            <p:spPr>
              <a:xfrm>
                <a:off x="539995" y="3382282"/>
                <a:ext cx="11112011" cy="2641600"/>
              </a:xfrm>
              <a:prstGeom prst="rect">
                <a:avLst/>
              </a:prstGeom>
              <a:blipFill>
                <a:blip r:embed="rId6"/>
                <a:stretch>
                  <a:fillRect l="-1317" b="-34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anim calcmode="lin" valueType="num">
                                      <p:cBhvr>
                                        <p:cTn id="13" dur="500" fill="hold"/>
                                        <p:tgtEl>
                                          <p:spTgt spid="4">
                                            <p:bg/>
                                          </p:spTgt>
                                        </p:tgtEl>
                                        <p:attrNameLst>
                                          <p:attrName>ppt_x</p:attrName>
                                        </p:attrNameLst>
                                      </p:cBhvr>
                                      <p:tavLst>
                                        <p:tav tm="0">
                                          <p:val>
                                            <p:strVal val="#ppt_x"/>
                                          </p:val>
                                        </p:tav>
                                        <p:tav tm="100000">
                                          <p:val>
                                            <p:strVal val="#ppt_x"/>
                                          </p:val>
                                        </p:tav>
                                      </p:tavLst>
                                    </p:anim>
                                    <p:anim calcmode="lin" valueType="num">
                                      <p:cBhvr>
                                        <p:cTn id="14" dur="500" fill="hold"/>
                                        <p:tgtEl>
                                          <p:spTgt spid="4">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anim calcmode="lin" valueType="num">
                                      <p:cBhvr>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anim calcmode="lin" valueType="num">
                                      <p:cBhvr>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anim calcmode="lin" valueType="num">
                                      <p:cBhvr>
                                        <p:cTn id="2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500"/>
                                        <p:tgtEl>
                                          <p:spTgt spid="4">
                                            <p:txEl>
                                              <p:pRg st="3" end="3"/>
                                            </p:txEl>
                                          </p:spTgt>
                                        </p:tgtEl>
                                      </p:cBhvr>
                                    </p:animEffect>
                                    <p:anim calcmode="lin" valueType="num">
                                      <p:cBhvr>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500"/>
                                        <p:tgtEl>
                                          <p:spTgt spid="4">
                                            <p:txEl>
                                              <p:pRg st="4" end="4"/>
                                            </p:txEl>
                                          </p:spTgt>
                                        </p:tgtEl>
                                      </p:cBhvr>
                                    </p:animEffect>
                                    <p:anim calcmode="lin" valueType="num">
                                      <p:cBhvr>
                                        <p:cTn id="3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4" end="4"/>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bg/>
                                          </p:spTgt>
                                        </p:tgtEl>
                                        <p:attrNameLst>
                                          <p:attrName>style.visibility</p:attrName>
                                        </p:attrNameLst>
                                      </p:cBhvr>
                                      <p:to>
                                        <p:strVal val="visible"/>
                                      </p:to>
                                    </p:set>
                                    <p:animEffect transition="in" filter="fade">
                                      <p:cBhvr>
                                        <p:cTn id="42" dur="500"/>
                                        <p:tgtEl>
                                          <p:spTgt spid="6">
                                            <p:bg/>
                                          </p:spTgt>
                                        </p:tgtEl>
                                      </p:cBhvr>
                                    </p:animEffect>
                                    <p:anim calcmode="lin" valueType="num">
                                      <p:cBhvr>
                                        <p:cTn id="43" dur="500" fill="hold"/>
                                        <p:tgtEl>
                                          <p:spTgt spid="6">
                                            <p:bg/>
                                          </p:spTgt>
                                        </p:tgtEl>
                                        <p:attrNameLst>
                                          <p:attrName>ppt_x</p:attrName>
                                        </p:attrNameLst>
                                      </p:cBhvr>
                                      <p:tavLst>
                                        <p:tav tm="0">
                                          <p:val>
                                            <p:strVal val="#ppt_x"/>
                                          </p:val>
                                        </p:tav>
                                        <p:tav tm="100000">
                                          <p:val>
                                            <p:strVal val="#ppt_x"/>
                                          </p:val>
                                        </p:tav>
                                      </p:tavLst>
                                    </p:anim>
                                    <p:anim calcmode="lin" valueType="num">
                                      <p:cBhvr>
                                        <p:cTn id="44" dur="500" fill="hold"/>
                                        <p:tgtEl>
                                          <p:spTgt spid="6">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fade">
                                      <p:cBhvr>
                                        <p:cTn id="47" dur="500"/>
                                        <p:tgtEl>
                                          <p:spTgt spid="6">
                                            <p:txEl>
                                              <p:pRg st="0" end="0"/>
                                            </p:txEl>
                                          </p:spTgt>
                                        </p:tgtEl>
                                      </p:cBhvr>
                                    </p:animEffect>
                                    <p:anim calcmode="lin" valueType="num">
                                      <p:cBhvr>
                                        <p:cTn id="4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1" end="1"/>
                                            </p:txEl>
                                          </p:spTgt>
                                        </p:tgtEl>
                                        <p:attrNameLst>
                                          <p:attrName>style.visibility</p:attrName>
                                        </p:attrNameLst>
                                      </p:cBhvr>
                                      <p:to>
                                        <p:strVal val="visible"/>
                                      </p:to>
                                    </p:set>
                                    <p:animEffect transition="in" filter="fade">
                                      <p:cBhvr>
                                        <p:cTn id="52" dur="500"/>
                                        <p:tgtEl>
                                          <p:spTgt spid="6">
                                            <p:txEl>
                                              <p:pRg st="1" end="1"/>
                                            </p:txEl>
                                          </p:spTgt>
                                        </p:tgtEl>
                                      </p:cBhvr>
                                    </p:animEffect>
                                    <p:anim calcmode="lin" valueType="num">
                                      <p:cBhvr>
                                        <p:cTn id="5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2" end="2"/>
                                            </p:txEl>
                                          </p:spTgt>
                                        </p:tgtEl>
                                        <p:attrNameLst>
                                          <p:attrName>style.visibility</p:attrName>
                                        </p:attrNameLst>
                                      </p:cBhvr>
                                      <p:to>
                                        <p:strVal val="visible"/>
                                      </p:to>
                                    </p:set>
                                    <p:animEffect transition="in" filter="fade">
                                      <p:cBhvr>
                                        <p:cTn id="57" dur="500"/>
                                        <p:tgtEl>
                                          <p:spTgt spid="6">
                                            <p:txEl>
                                              <p:pRg st="2" end="2"/>
                                            </p:txEl>
                                          </p:spTgt>
                                        </p:tgtEl>
                                      </p:cBhvr>
                                    </p:animEffect>
                                    <p:anim calcmode="lin" valueType="num">
                                      <p:cBhvr>
                                        <p:cTn id="5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2" end="2"/>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xEl>
                                              <p:pRg st="3" end="3"/>
                                            </p:txEl>
                                          </p:spTgt>
                                        </p:tgtEl>
                                        <p:attrNameLst>
                                          <p:attrName>style.visibility</p:attrName>
                                        </p:attrNameLst>
                                      </p:cBhvr>
                                      <p:to>
                                        <p:strVal val="visible"/>
                                      </p:to>
                                    </p:set>
                                    <p:animEffect transition="in" filter="fade">
                                      <p:cBhvr>
                                        <p:cTn id="62" dur="500"/>
                                        <p:tgtEl>
                                          <p:spTgt spid="6">
                                            <p:txEl>
                                              <p:pRg st="3" end="3"/>
                                            </p:txEl>
                                          </p:spTgt>
                                        </p:tgtEl>
                                      </p:cBhvr>
                                    </p:animEffect>
                                    <p:anim calcmode="lin" valueType="num">
                                      <p:cBhvr>
                                        <p:cTn id="6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64"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56_2#9e0ea72cb?htil=13&amp;vcp=1&amp;vop=1&amp;pid=2bac41dca&amp;color=36,64,97&amp;vtp=1&amp;bbb=1&amp;hb=1&amp;hs=1">
                <a:extLst>
                  <a:ext uri="{FF2B5EF4-FFF2-40B4-BE49-F238E27FC236}">
                    <a16:creationId xmlns:a16="http://schemas.microsoft.com/office/drawing/2014/main" id="{79E348F1-BF47-D4A0-436C-94F5B6801B53}"/>
                  </a:ext>
                </a:extLst>
              </p:cNvPr>
              <p:cNvSpPr/>
              <p:nvPr/>
            </p:nvSpPr>
            <p:spPr>
              <a:xfrm>
                <a:off x="539995" y="1943797"/>
                <a:ext cx="11112011" cy="1319340"/>
              </a:xfrm>
              <a:prstGeom prst="rect">
                <a:avLst/>
              </a:prstGeom>
              <a:noFill/>
              <a:ln/>
            </p:spPr>
            <p:txBody>
              <a:bodyPr wrap="none" lIns="0" tIns="0" rIns="0" bIns="0" rtlCol="0" anchor="t"/>
              <a:lstStyle/>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𝐷𝐶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𝐷𝑃</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1" i="1">
                            <a:solidFill>
                              <a:srgbClr val="6565FF"/>
                            </a:solidFill>
                            <a:latin typeface="Cambria Math" pitchFamily="34" charset="0"/>
                            <a:ea typeface="Cambria Math" pitchFamily="34" charset="-122"/>
                            <a:cs typeface="Cambria Math" pitchFamily="34" charset="-120"/>
                          </a:rPr>
                          <m:t>𝒏</m:t>
                        </m:r>
                      </m:e>
                      <m:sub>
                        <m:r>
                          <a:rPr lang="en-US" altLang="zh-CN" b="0" i="0">
                            <a:solidFill>
                              <a:srgbClr val="6565FF"/>
                            </a:solidFill>
                            <a:latin typeface="Cambria Math" pitchFamily="34" charset="0"/>
                            <a:ea typeface="Cambria Math" pitchFamily="34" charset="-122"/>
                            <a:cs typeface="Cambria Math" pitchFamily="34" charset="-120"/>
                          </a:rPr>
                          <m:t>2</m:t>
                        </m:r>
                      </m:sub>
                    </m:sSub>
                    <m:r>
                      <a:rPr lang="en-US" altLang="zh-CN" b="0" i="0">
                        <a:solidFill>
                          <a:srgbClr val="6565FF"/>
                        </a:solidFill>
                        <a:latin typeface="Cambria Math" pitchFamily="34" charset="0"/>
                        <a:ea typeface="Cambria Math" pitchFamily="34" charset="-122"/>
                        <a:cs typeface="Cambria Math" pitchFamily="34" charset="-120"/>
                      </a:rPr>
                      <m:t>=(−2,0,</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AN.56_2#9e0ea72cb?htil=13&amp;vcp=1&amp;vop=1&amp;pid=2bac41dca&amp;color=36,64,97&amp;vtp=1&amp;bbb=1&amp;hb=1&amp;hs=1">
                <a:extLst>
                  <a:ext uri="{FF2B5EF4-FFF2-40B4-BE49-F238E27FC236}">
                    <a16:creationId xmlns:a16="http://schemas.microsoft.com/office/drawing/2014/main" id="{79E348F1-BF47-D4A0-436C-94F5B6801B53}"/>
                  </a:ext>
                </a:extLst>
              </p:cNvPr>
              <p:cNvSpPr>
                <a:spLocks noRot="1" noChangeAspect="1" noMove="1" noResize="1" noEditPoints="1" noAdjustHandles="1" noChangeArrowheads="1" noChangeShapeType="1" noTextEdit="1"/>
              </p:cNvSpPr>
              <p:nvPr/>
            </p:nvSpPr>
            <p:spPr>
              <a:xfrm>
                <a:off x="539995" y="1943797"/>
                <a:ext cx="11112011" cy="1319340"/>
              </a:xfrm>
              <a:prstGeom prst="rect">
                <a:avLst/>
              </a:prstGeom>
              <a:blipFill>
                <a:blip r:embed="rId2"/>
                <a:stretch>
                  <a:fillRect l="-1317" b="-1064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6_3#9e0ea72cb?vcp=1&amp;vop=1&amp;pid=2bac41dca&amp;color=36,64,97&amp;vtp=1&amp;bbb=1">
                <a:extLst>
                  <a:ext uri="{FF2B5EF4-FFF2-40B4-BE49-F238E27FC236}">
                    <a16:creationId xmlns:a16="http://schemas.microsoft.com/office/drawing/2014/main" id="{4625024E-DC9A-9DB4-D38C-9EBAE3EEA011}"/>
                  </a:ext>
                </a:extLst>
              </p:cNvPr>
              <p:cNvSpPr/>
              <p:nvPr/>
            </p:nvSpPr>
            <p:spPr>
              <a:xfrm>
                <a:off x="539496" y="3273527"/>
                <a:ext cx="11109960" cy="17761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设二面角</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的平面角为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1">
                                <a:solidFill>
                                  <a:srgbClr val="6565FF"/>
                                </a:solidFill>
                                <a:latin typeface="Cambria Math" pitchFamily="34" charset="0"/>
                                <a:ea typeface="Cambria Math" pitchFamily="34" charset="-122"/>
                                <a:cs typeface="Cambria Math" pitchFamily="34" charset="-120"/>
                              </a:rPr>
                              <m:t>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m:t>
                            </m:r>
                          </m:e>
                        </m:rad>
                      </m:den>
                    </m:f>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sin</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cos</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42</m:t>
                                </m:r>
                              </m:e>
                            </m:rad>
                          </m:num>
                          <m:den>
                            <m:r>
                              <a:rPr lang="en-US" altLang="zh-CN" sz="1800" b="0" i="0">
                                <a:solidFill>
                                  <a:srgbClr val="6565FF"/>
                                </a:solidFill>
                                <a:latin typeface="Cambria Math" pitchFamily="34" charset="0"/>
                                <a:ea typeface="Cambria Math" pitchFamily="34" charset="-122"/>
                                <a:cs typeface="Cambria Math" pitchFamily="34" charset="-120"/>
                              </a:rPr>
                              <m:t>7</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（负值舍去）.</a:t>
                </a:r>
                <a:endParaRPr lang="en-US" altLang="zh-CN" sz="1800" dirty="0"/>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的长为</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56_3#9e0ea72cb?vcp=1&amp;vop=1&amp;pid=2bac41dca&amp;color=36,64,97&amp;vtp=1&amp;bbb=1">
                <a:extLst>
                  <a:ext uri="{FF2B5EF4-FFF2-40B4-BE49-F238E27FC236}">
                    <a16:creationId xmlns:a16="http://schemas.microsoft.com/office/drawing/2014/main" id="{4625024E-DC9A-9DB4-D38C-9EBAE3EEA011}"/>
                  </a:ext>
                </a:extLst>
              </p:cNvPr>
              <p:cNvSpPr>
                <a:spLocks noRot="1" noChangeAspect="1" noMove="1" noResize="1" noEditPoints="1" noAdjustHandles="1" noChangeArrowheads="1" noChangeShapeType="1" noTextEdit="1"/>
              </p:cNvSpPr>
              <p:nvPr/>
            </p:nvSpPr>
            <p:spPr>
              <a:xfrm>
                <a:off x="539496" y="3273527"/>
                <a:ext cx="11109960" cy="1776159"/>
              </a:xfrm>
              <a:prstGeom prst="rect">
                <a:avLst/>
              </a:prstGeom>
              <a:blipFill>
                <a:blip r:embed="rId3"/>
                <a:stretch>
                  <a:fillRect l="-1317" b="-7904"/>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32081994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fade">
                                      <p:cBhvr>
                                        <p:cTn id="22" dur="500"/>
                                        <p:tgtEl>
                                          <p:spTgt spid="3">
                                            <p:bg/>
                                          </p:spTgt>
                                        </p:tgtEl>
                                      </p:cBhvr>
                                    </p:animEffect>
                                    <p:anim calcmode="lin" valueType="num">
                                      <p:cBhvr>
                                        <p:cTn id="23" dur="500" fill="hold"/>
                                        <p:tgtEl>
                                          <p:spTgt spid="3">
                                            <p:bg/>
                                          </p:spTgt>
                                        </p:tgtEl>
                                        <p:attrNameLst>
                                          <p:attrName>ppt_x</p:attrName>
                                        </p:attrNameLst>
                                      </p:cBhvr>
                                      <p:tavLst>
                                        <p:tav tm="0">
                                          <p:val>
                                            <p:strVal val="#ppt_x"/>
                                          </p:val>
                                        </p:tav>
                                        <p:tav tm="100000">
                                          <p:val>
                                            <p:strVal val="#ppt_x"/>
                                          </p:val>
                                        </p:tav>
                                      </p:tavLst>
                                    </p:anim>
                                    <p:anim calcmode="lin" valueType="num">
                                      <p:cBhvr>
                                        <p:cTn id="24" dur="500" fill="hold"/>
                                        <p:tgtEl>
                                          <p:spTgt spid="3">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anim calcmode="lin" valueType="num">
                                      <p:cBhvr>
                                        <p:cTn id="2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fade">
                                      <p:cBhvr>
                                        <p:cTn id="32" dur="500"/>
                                        <p:tgtEl>
                                          <p:spTgt spid="3">
                                            <p:txEl>
                                              <p:pRg st="1" end="1"/>
                                            </p:txEl>
                                          </p:spTgt>
                                        </p:tgtEl>
                                      </p:cBhvr>
                                    </p:animEffect>
                                    <p:anim calcmode="lin" valueType="num">
                                      <p:cBhvr>
                                        <p:cTn id="3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500"/>
                                        <p:tgtEl>
                                          <p:spTgt spid="3">
                                            <p:txEl>
                                              <p:pRg st="2" end="2"/>
                                            </p:txEl>
                                          </p:spTgt>
                                        </p:tgtEl>
                                      </p:cBhvr>
                                    </p:animEffect>
                                    <p:anim calcmode="lin" valueType="num">
                                      <p:cBhvr>
                                        <p:cTn id="3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500"/>
                                        <p:tgtEl>
                                          <p:spTgt spid="3">
                                            <p:txEl>
                                              <p:pRg st="3" end="3"/>
                                            </p:txEl>
                                          </p:spTgt>
                                        </p:tgtEl>
                                      </p:cBhvr>
                                    </p:animEffect>
                                    <p:anim calcmode="lin" valueType="num">
                                      <p:cBhvr>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C_4_BD#e702a7722?vcp=1&amp;pid=b4a9c2e4e&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考点4</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点到平面的距离</a:t>
            </a:r>
            <a:endParaRPr lang="en-US" altLang="zh-CN" sz="2000" dirty="0"/>
          </a:p>
        </p:txBody>
      </p:sp>
      <mc:AlternateContent xmlns:mc="http://schemas.openxmlformats.org/markup-compatibility/2006">
        <mc:Choice xmlns:a14="http://schemas.microsoft.com/office/drawing/2010/main" Requires="a14">
          <p:sp>
            <p:nvSpPr>
              <p:cNvPr id="3" name="QO_5_BD.57_1#54cda9582?vcp=1&amp;vop=1&amp;pid=e702a7722&amp;color=36,64,97&amp;vtp=1&amp;bbb=1&amp;hb=1"/>
              <p:cNvSpPr/>
              <p:nvPr/>
            </p:nvSpPr>
            <p:spPr>
              <a:xfrm>
                <a:off x="539496" y="1263419"/>
                <a:ext cx="11109960" cy="8109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例9</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[全国甲文2024·19,12分]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m:t>
                    </m:r>
                  </m:oMath>
                </a14:m>
                <a:r>
                  <a:rPr lang="en-US" altLang="zh-CN" sz="1800" b="0" i="0" dirty="0">
                    <a:solidFill>
                      <a:srgbClr val="244061"/>
                    </a:solidFill>
                    <a:latin typeface="Times New Roman" pitchFamily="34" charset="0"/>
                    <a:ea typeface="微软雅黑" pitchFamily="34" charset="-122"/>
                    <a:cs typeface="Times New Roman" pitchFamily="34" charset="-120"/>
                  </a:rPr>
                  <a:t>为顶点的五面体中，四边形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与四边形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𝐴𝐷𝐸𝐹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均为等</a:t>
                </a:r>
              </a:p>
              <a:p>
                <a:pPr latinLnBrk="1">
                  <a:lnSpc>
                    <a:spcPts val="3500"/>
                  </a:lnSpc>
                </a:pPr>
                <a:r>
                  <a:rPr lang="en-US" altLang="zh-CN" b="0" i="0">
                    <a:solidFill>
                      <a:srgbClr val="244061"/>
                    </a:solidFill>
                    <a:latin typeface="Times New Roman" pitchFamily="34" charset="0"/>
                    <a:ea typeface="微软雅黑" pitchFamily="34" charset="-122"/>
                    <a:cs typeface="Times New Roman" pitchFamily="34" charset="-120"/>
                  </a:rPr>
                  <a:t>腰梯形</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𝐸𝐹</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𝐴𝐷</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𝐵𝐶</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𝐴𝐷</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𝐴𝐷</m:t>
                    </m:r>
                    <m:r>
                      <a:rPr lang="en-US" altLang="zh-CN" b="0" i="0">
                        <a:solidFill>
                          <a:srgbClr val="244061"/>
                        </a:solidFill>
                        <a:latin typeface="Cambria Math" pitchFamily="34" charset="0"/>
                        <a:ea typeface="Cambria Math" pitchFamily="34" charset="-122"/>
                        <a:cs typeface="Cambria Math" pitchFamily="34" charset="-120"/>
                      </a:rPr>
                      <m:t>=4</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𝐴𝐵</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𝐵𝐶</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𝐸𝐹</m:t>
                    </m:r>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𝐸𝐷</m:t>
                    </m:r>
                    <m:r>
                      <a:rPr lang="en-US" altLang="zh-CN" b="0" i="0">
                        <a:solidFill>
                          <a:srgbClr val="244061"/>
                        </a:solidFill>
                        <a:latin typeface="Cambria Math" pitchFamily="34" charset="0"/>
                        <a:ea typeface="Cambria Math" pitchFamily="34" charset="-122"/>
                        <a:cs typeface="Cambria Math" pitchFamily="34" charset="-120"/>
                      </a:rPr>
                      <m:t>=</m:t>
                    </m:r>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10</m:t>
                        </m:r>
                      </m:e>
                    </m:rad>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𝐹𝐵</m:t>
                    </m:r>
                    <m:r>
                      <a:rPr lang="en-US" altLang="zh-CN" b="0" i="0">
                        <a:solidFill>
                          <a:srgbClr val="244061"/>
                        </a:solidFill>
                        <a:latin typeface="Cambria Math" pitchFamily="34" charset="0"/>
                        <a:ea typeface="Cambria Math" pitchFamily="34" charset="-122"/>
                        <a:cs typeface="Cambria Math" pitchFamily="34" charset="-120"/>
                      </a:rPr>
                      <m:t>=2</m:t>
                    </m:r>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3</m:t>
                        </m:r>
                      </m:e>
                    </m:rad>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𝑀</m:t>
                    </m:r>
                  </m:oMath>
                </a14:m>
                <a:r>
                  <a:rPr lang="en-US" altLang="zh-CN"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的中点.</a:t>
                </a:r>
                <a:endParaRPr lang="en-US" altLang="zh-CN" dirty="0"/>
              </a:p>
            </p:txBody>
          </p:sp>
        </mc:Choice>
        <mc:Fallback>
          <p:sp>
            <p:nvSpPr>
              <p:cNvPr id="3" name="QO_5_BD.57_1#54cda9582?vcp=1&amp;vop=1&amp;pid=e702a7722&amp;color=36,64,97&amp;vtp=1&amp;bbb=1&amp;hb=1"/>
              <p:cNvSpPr>
                <a:spLocks noRot="1" noChangeAspect="1" noMove="1" noResize="1" noEditPoints="1" noAdjustHandles="1" noChangeArrowheads="1" noChangeShapeType="1" noTextEdit="1"/>
              </p:cNvSpPr>
              <p:nvPr/>
            </p:nvSpPr>
            <p:spPr>
              <a:xfrm>
                <a:off x="539496" y="1263419"/>
                <a:ext cx="11109960" cy="810959"/>
              </a:xfrm>
              <a:prstGeom prst="rect">
                <a:avLst/>
              </a:prstGeom>
              <a:blipFill>
                <a:blip r:embed="rId3"/>
                <a:stretch>
                  <a:fillRect l="-1317" r="-1207" b="-17293"/>
                </a:stretch>
              </a:blipFill>
              <a:ln/>
            </p:spPr>
            <p:txBody>
              <a:bodyPr/>
              <a:lstStyle/>
              <a:p>
                <a:r>
                  <a:rPr lang="zh-CN" altLang="en-US">
                    <a:noFill/>
                  </a:rPr>
                  <a:t> </a:t>
                </a:r>
              </a:p>
            </p:txBody>
          </p:sp>
        </mc:Fallback>
      </mc:AlternateContent>
      <p:pic>
        <p:nvPicPr>
          <p:cNvPr id="4" name="QO_5_BD.57_2#54cda9582?vcp=1&amp;vop=1&amp;pid=e702a7722&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51452" y="2199346"/>
            <a:ext cx="2295192" cy="226353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6_BD.58_1#220b67011?vcp=1&amp;vop=1&amp;pid=54cda9582&amp;color=36,64,97&amp;vtp=1&amp;bbb=1"/>
              <p:cNvSpPr/>
              <p:nvPr/>
            </p:nvSpPr>
            <p:spPr>
              <a:xfrm>
                <a:off x="539496" y="459089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𝐵𝑀</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𝐶𝐷𝐸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BD.58_1#220b67011?vcp=1&amp;vop=1&amp;pid=54cda9582&amp;color=36,64,97&amp;vtp=1&amp;bbb=1"/>
              <p:cNvSpPr>
                <a:spLocks noRot="1" noChangeAspect="1" noMove="1" noResize="1" noEditPoints="1" noAdjustHandles="1" noChangeArrowheads="1" noChangeShapeType="1" noTextEdit="1"/>
              </p:cNvSpPr>
              <p:nvPr/>
            </p:nvSpPr>
            <p:spPr>
              <a:xfrm>
                <a:off x="539496" y="4590896"/>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N.59_1#220b67011?vcp=1&amp;vop=1&amp;pid=54cda9582&amp;color=36,64,97&amp;vtp=1&amp;bbb=1&amp;hb=1"/>
              <p:cNvSpPr/>
              <p:nvPr/>
            </p:nvSpPr>
            <p:spPr>
              <a:xfrm>
                <a:off x="539496" y="4955386"/>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的中点得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𝐷𝑀</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𝑀𝐷</m:t>
                    </m:r>
                  </m:oMath>
                </a14:m>
                <a:r>
                  <a:rPr lang="en-US" altLang="zh-CN" sz="1800" b="0" i="0" dirty="0">
                    <a:solidFill>
                      <a:srgbClr val="6565FF"/>
                    </a:solidFill>
                    <a:latin typeface="Times New Roman" pitchFamily="34" charset="0"/>
                    <a:ea typeface="微软雅黑" pitchFamily="34" charset="-122"/>
                    <a:cs typeface="Times New Roman" pitchFamily="34" charset="-120"/>
                  </a:rPr>
                  <a:t>,所以四边形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𝐵𝐶𝐷𝑀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为平行四边形</a:t>
                </a:r>
                <a:r>
                  <a:rPr lang="en-US" altLang="zh-CN" sz="1800" b="0" i="0">
                    <a:solidFill>
                      <a:srgbClr val="6565FF"/>
                    </a:solidFill>
                    <a:latin typeface="Times New Roman" pitchFamily="34" charset="0"/>
                    <a:ea typeface="微软雅黑" pitchFamily="34" charset="-122"/>
                    <a:cs typeface="Times New Roman" pitchFamily="34" charset="-120"/>
                  </a:rPr>
                  <a:t>，则</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𝐵𝑀</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𝐶𝐷</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𝐶𝐷𝐸</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𝐵𝑀</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𝐶𝐷𝐸</m:t>
                    </m:r>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𝐵𝑀</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𝐶𝐷𝐸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QO_6_AN.59_1#220b67011?vcp=1&amp;vop=1&amp;pid=54cda9582&amp;color=36,64,97&amp;vtp=1&amp;bbb=1&amp;hb=1"/>
              <p:cNvSpPr>
                <a:spLocks noRot="1" noChangeAspect="1" noMove="1" noResize="1" noEditPoints="1" noAdjustHandles="1" noChangeArrowheads="1" noChangeShapeType="1" noTextEdit="1"/>
              </p:cNvSpPr>
              <p:nvPr/>
            </p:nvSpPr>
            <p:spPr>
              <a:xfrm>
                <a:off x="539496" y="4955386"/>
                <a:ext cx="11109960" cy="1189355"/>
              </a:xfrm>
              <a:prstGeom prst="rect">
                <a:avLst/>
              </a:prstGeom>
              <a:blipFill>
                <a:blip r:embed="rId6"/>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c9dce9fbe?vcp=1&amp;pid=cbafcda47&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c9dce9fbe?vcp=1&amp;pid=cbafcda47&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数学思想方法</a:t>
            </a:r>
            <a:endParaRPr lang="en-US" altLang="zh-CN" sz="2400" dirty="0"/>
          </a:p>
        </p:txBody>
      </p:sp>
      <mc:AlternateContent xmlns:mc="http://schemas.openxmlformats.org/markup-compatibility/2006">
        <mc:Choice xmlns:a14="http://schemas.microsoft.com/office/drawing/2010/main" Requires="a14">
          <p:sp>
            <p:nvSpPr>
              <p:cNvPr id="4" name="QO_4_BD.1_1#e12717844?vcp=1&amp;vop=1&amp;pid=c9dce9fbe&amp;color=36,64,97&amp;vtp=1&amp;bbb=1&amp;hb=1"/>
              <p:cNvSpPr/>
              <p:nvPr/>
            </p:nvSpPr>
            <p:spPr>
              <a:xfrm>
                <a:off x="539496" y="1354796"/>
                <a:ext cx="11109960" cy="706565"/>
              </a:xfrm>
              <a:prstGeom prst="rect">
                <a:avLst/>
              </a:prstGeom>
              <a:noFill/>
              <a:ln/>
            </p:spPr>
            <p:txBody>
              <a:bodyPr wrap="none" lIns="0" tIns="0" rIns="0" bIns="0" rtlCol="0" anchor="t"/>
              <a:lstStyle/>
              <a:p>
                <a:pPr algn="l" latinLnBrk="1">
                  <a:lnSpc>
                    <a:spcPts val="30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如图，在四棱柱</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𝐷</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𝐵𝐴𝐷</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90</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，且</a:t>
                </a:r>
              </a:p>
              <a:p>
                <a:pPr latinLnBrk="1">
                  <a:lnSpc>
                    <a:spcPts val="2800"/>
                  </a:lnSpc>
                </a:pP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𝐴</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𝐴𝐵</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𝐴𝐷</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𝐵𝐶</m:t>
                    </m:r>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m:t>
                    </m:r>
                  </m:oMath>
                </a14:m>
                <a:r>
                  <a:rPr lang="en-US" altLang="zh-CN" b="0" i="0" dirty="0">
                    <a:solidFill>
                      <a:srgbClr val="244061"/>
                    </a:solidFill>
                    <a:latin typeface="Times New Roman" pitchFamily="34" charset="0"/>
                    <a:ea typeface="微软雅黑" pitchFamily="34" charset="-122"/>
                    <a:cs typeface="Times New Roman" pitchFamily="34" charset="-120"/>
                  </a:rPr>
                  <a:t>在棱</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𝐴𝐵</m:t>
                    </m:r>
                  </m:oMath>
                </a14:m>
                <a:r>
                  <a:rPr lang="en-US" altLang="zh-CN" b="0" i="0" dirty="0">
                    <a:solidFill>
                      <a:srgbClr val="244061"/>
                    </a:solidFill>
                    <a:latin typeface="Times New Roman" pitchFamily="34" charset="0"/>
                    <a:ea typeface="微软雅黑" pitchFamily="34" charset="-122"/>
                    <a:cs typeface="Times New Roman" pitchFamily="34" charset="-120"/>
                  </a:rPr>
                  <a:t>上，平面</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𝐴</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𝐸𝐶</m:t>
                    </m:r>
                  </m:oMath>
                </a14:m>
                <a:r>
                  <a:rPr lang="en-US" altLang="zh-CN" b="0" i="0" dirty="0">
                    <a:solidFill>
                      <a:srgbClr val="244061"/>
                    </a:solidFill>
                    <a:latin typeface="Times New Roman" pitchFamily="34" charset="0"/>
                    <a:ea typeface="微软雅黑" pitchFamily="34" charset="-122"/>
                    <a:cs typeface="Times New Roman" pitchFamily="34" charset="-120"/>
                  </a:rPr>
                  <a:t>与棱</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𝐶</m:t>
                        </m:r>
                      </m:e>
                      <m:sub>
                        <m:r>
                          <a:rPr lang="en-US" altLang="zh-CN" b="0" i="0">
                            <a:solidFill>
                              <a:srgbClr val="244061"/>
                            </a:solidFill>
                            <a:latin typeface="Cambria Math" pitchFamily="34" charset="0"/>
                            <a:ea typeface="Cambria Math" pitchFamily="34" charset="-122"/>
                            <a:cs typeface="Cambria Math" pitchFamily="34" charset="-120"/>
                          </a:rPr>
                          <m:t>1</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𝐷</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相交于点</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4_BD.1_1#e12717844?vcp=1&amp;vop=1&amp;pid=c9dce9fbe&amp;color=36,64,97&amp;vtp=1&amp;bbb=1&amp;hb=1"/>
              <p:cNvSpPr>
                <a:spLocks noRot="1" noChangeAspect="1" noMove="1" noResize="1" noEditPoints="1" noAdjustHandles="1" noChangeArrowheads="1" noChangeShapeType="1" noTextEdit="1"/>
              </p:cNvSpPr>
              <p:nvPr/>
            </p:nvSpPr>
            <p:spPr>
              <a:xfrm>
                <a:off x="539496" y="1354796"/>
                <a:ext cx="11109960" cy="706565"/>
              </a:xfrm>
              <a:prstGeom prst="rect">
                <a:avLst/>
              </a:prstGeom>
              <a:blipFill>
                <a:blip r:embed="rId4"/>
                <a:stretch>
                  <a:fillRect l="-1317" t="-1724" b="-19828"/>
                </a:stretch>
              </a:blipFill>
              <a:ln/>
            </p:spPr>
            <p:txBody>
              <a:bodyPr/>
              <a:lstStyle/>
              <a:p>
                <a:r>
                  <a:rPr lang="zh-CN" altLang="en-US">
                    <a:noFill/>
                  </a:rPr>
                  <a:t> </a:t>
                </a:r>
              </a:p>
            </p:txBody>
          </p:sp>
        </mc:Fallback>
      </mc:AlternateContent>
      <p:pic>
        <p:nvPicPr>
          <p:cNvPr id="5" name="QO_4_BD.1_2#e12717844?vcp=1&amp;vop=1&amp;pid=c9dce9fbe&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76088" y="2192615"/>
            <a:ext cx="1636776"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O_5_BD.2_1#7b1d8b68b?vcp=1&amp;vop=1&amp;pid=e12717844&amp;color=36,64,97&amp;vtp=1&amp;bbb=1"/>
              <p:cNvSpPr/>
              <p:nvPr/>
            </p:nvSpPr>
            <p:spPr>
              <a:xfrm>
                <a:off x="539496" y="4072215"/>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𝐹</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𝐶𝐸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QO_5_BD.2_1#7b1d8b68b?vcp=1&amp;vop=1&amp;pid=e12717844&amp;color=36,64,97&amp;vtp=1&amp;bbb=1"/>
              <p:cNvSpPr>
                <a:spLocks noRot="1" noChangeAspect="1" noMove="1" noResize="1" noEditPoints="1" noAdjustHandles="1" noChangeArrowheads="1" noChangeShapeType="1" noTextEdit="1"/>
              </p:cNvSpPr>
              <p:nvPr/>
            </p:nvSpPr>
            <p:spPr>
              <a:xfrm>
                <a:off x="539496" y="4072215"/>
                <a:ext cx="11109960" cy="335090"/>
              </a:xfrm>
              <a:prstGeom prst="rect">
                <a:avLst/>
              </a:prstGeom>
              <a:blipFill>
                <a:blip r:embed="rId6"/>
                <a:stretch>
                  <a:fillRect l="-1317" t="-7273" b="-418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O_5_AN.3_1#7b1d8b68b?vcp=1&amp;vop=1&amp;pid=e12717844&amp;color=36,64,97&amp;vtp=1&amp;bbb=1"/>
              <p:cNvSpPr/>
              <p:nvPr/>
            </p:nvSpPr>
            <p:spPr>
              <a:xfrm>
                <a:off x="539496" y="4413591"/>
                <a:ext cx="11109960" cy="1849565"/>
              </a:xfrm>
              <a:prstGeom prst="rect">
                <a:avLst/>
              </a:prstGeom>
              <a:noFill/>
              <a:ln/>
            </p:spPr>
            <p:txBody>
              <a:bodyPr wrap="none" lIns="0" tIns="0" rIns="0" bIns="0" rtlCol="0" anchor="t"/>
              <a:lstStyle/>
              <a:p>
                <a:pPr algn="l" latinLnBrk="1">
                  <a:lnSpc>
                    <a:spcPts val="30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因为多面体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是棱柱，</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𝐸𝐶𝐹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𝐸𝐶</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𝐸𝐶𝐹</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𝐸𝐶</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7" name="QO_5_AN.3_1#7b1d8b68b?vcp=1&amp;vop=1&amp;pid=e12717844&amp;color=36,64,97&amp;vtp=1&amp;bbb=1"/>
              <p:cNvSpPr>
                <a:spLocks noRot="1" noChangeAspect="1" noMove="1" noResize="1" noEditPoints="1" noAdjustHandles="1" noChangeArrowheads="1" noChangeShapeType="1" noTextEdit="1"/>
              </p:cNvSpPr>
              <p:nvPr/>
            </p:nvSpPr>
            <p:spPr>
              <a:xfrm>
                <a:off x="539496" y="4413591"/>
                <a:ext cx="11109960" cy="1849565"/>
              </a:xfrm>
              <a:prstGeom prst="rect">
                <a:avLst/>
              </a:prstGeom>
              <a:blipFill>
                <a:blip r:embed="rId7"/>
                <a:stretch>
                  <a:fillRect l="-1317" t="-660" b="-79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0_1#5007e3e4a?vcp=1&amp;vop=1&amp;pid=54cda9582&amp;color=36,64,97&amp;vtp=1&amp;bt=1&amp;bbb=1"/>
              <p:cNvSpPr/>
              <p:nvPr/>
            </p:nvSpPr>
            <p:spPr>
              <a:xfrm>
                <a:off x="539496" y="103757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𝑀</m:t>
                    </m:r>
                  </m:oMath>
                </a14:m>
                <a:r>
                  <a:rPr lang="en-US" altLang="zh-CN" sz="1800" b="0" i="0" dirty="0">
                    <a:solidFill>
                      <a:srgbClr val="244061"/>
                    </a:solidFill>
                    <a:latin typeface="Times New Roman" pitchFamily="34" charset="0"/>
                    <a:ea typeface="微软雅黑" pitchFamily="34" charset="-122"/>
                    <a:cs typeface="Times New Roman" pitchFamily="34" charset="-120"/>
                  </a:rPr>
                  <a:t>到平面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的距离.</a:t>
                </a:r>
                <a:endParaRPr lang="en-US" altLang="zh-CN" sz="1800" dirty="0"/>
              </a:p>
            </p:txBody>
          </p:sp>
        </mc:Choice>
        <mc:Fallback>
          <p:sp>
            <p:nvSpPr>
              <p:cNvPr id="2" name="QO_6_BD.60_1#5007e3e4a?vcp=1&amp;vop=1&amp;pid=54cda9582&amp;color=36,64,97&amp;vtp=1&amp;bt=1&amp;bbb=1"/>
              <p:cNvSpPr>
                <a:spLocks noRot="1" noChangeAspect="1" noMove="1" noResize="1" noEditPoints="1" noAdjustHandles="1" noChangeArrowheads="1" noChangeShapeType="1" noTextEdit="1"/>
              </p:cNvSpPr>
              <p:nvPr/>
            </p:nvSpPr>
            <p:spPr>
              <a:xfrm>
                <a:off x="539496" y="1037576"/>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p:pic>
        <p:nvPicPr>
          <p:cNvPr id="3" name="QO_6_AN.61_1#5007e3e4a?htil=14&amp;vcp=1&amp;vop=1&amp;pid=54cda9582&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264305" y="1557514"/>
            <a:ext cx="2276856"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6_AN.61_2#5007e3e4a?htil=14&amp;vcp=1&amp;vop=1&amp;pid=54cda9582&amp;color=36,64,97&amp;vtp=1&amp;bbb=1&amp;hb=1"/>
              <p:cNvSpPr/>
              <p:nvPr/>
            </p:nvSpPr>
            <p:spPr>
              <a:xfrm>
                <a:off x="539496" y="1411210"/>
                <a:ext cx="8705088" cy="206864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如图，连接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𝐹𝑀</m:t>
                    </m:r>
                  </m:oMath>
                </a14:m>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的中点，所以四边形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𝐸𝐹𝑀𝐷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是平</a:t>
                </a:r>
              </a:p>
              <a:p>
                <a:pPr latinLnBrk="1">
                  <a:lnSpc>
                    <a:spcPts val="3600"/>
                  </a:lnSpc>
                </a:pPr>
                <a:r>
                  <a:rPr lang="en-US" altLang="zh-CN" sz="1800" b="0" i="0">
                    <a:solidFill>
                      <a:srgbClr val="6565FF"/>
                    </a:solidFill>
                    <a:latin typeface="Times New Roman" pitchFamily="34" charset="0"/>
                    <a:ea typeface="微软雅黑" pitchFamily="34" charset="-122"/>
                    <a:cs typeface="Times New Roman" pitchFamily="34" charset="-120"/>
                  </a:rPr>
                  <a:t>行四边形</a:t>
                </a:r>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𝐹𝑀</m:t>
                    </m:r>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m>
                      <m:mPr>
                        <m:mcs>
                          <m:mc>
                            <m:mcPr>
                              <m:count m:val="1"/>
                              <m:mcJc m:val="center"/>
                            </m:mcPr>
                          </m:mc>
                        </m:mcs>
                        <m:ctrlPr>
                          <a:rPr lang="en-US" altLang="zh-CN" i="1" baseline="30000">
                            <a:solidFill>
                              <a:srgbClr val="6565FF"/>
                            </a:solidFill>
                            <a:latin typeface="Cambria Math" panose="02040503050406030204" pitchFamily="18" charset="0"/>
                          </a:rPr>
                        </m:ctrlPr>
                      </m:mPr>
                      <m:mr>
                        <m:e>
                          <m:bar>
                            <m:barPr>
                              <m:ctrlPr>
                                <a:rPr lang="en-US" altLang="zh-CN" sz="1800" b="0" i="1" baseline="-2000">
                                  <a:solidFill>
                                    <a:srgbClr val="6565FF"/>
                                  </a:solidFill>
                                  <a:latin typeface="Cambria Math" panose="02040503050406030204" pitchFamily="18" charset="0"/>
                                </a:rPr>
                              </m:ctrlPr>
                            </m:barPr>
                            <m:e>
                              <m:bar>
                                <m:barPr>
                                  <m:ctrlPr>
                                    <a:rPr lang="en-US" altLang="zh-CN" sz="1800" b="0" i="1" baseline="-8000">
                                      <a:solidFill>
                                        <a:srgbClr val="6565FF"/>
                                      </a:solidFill>
                                      <a:latin typeface="Cambria Math" panose="02040503050406030204" pitchFamily="18" charset="0"/>
                                    </a:rPr>
                                  </m:ctrlPr>
                                </m:barPr>
                                <m:e>
                                  <m:r>
                                    <a:rPr lang="en-US" altLang="zh-CN" sz="1800" b="0" baseline="-2000">
                                      <a:solidFill>
                                        <a:srgbClr val="6565FF"/>
                                      </a:solidFill>
                                      <a:latin typeface="Cambria Math" panose="02040503050406030204" pitchFamily="18" charset="0"/>
                                    </a:rPr>
                                    <m:t>//</m:t>
                                  </m:r>
                                </m:e>
                              </m:bar>
                            </m:e>
                          </m:bar>
                        </m:e>
                      </m:mr>
                      <m:m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e>
                      </m:mr>
                    </m:m>
                    <m:r>
                      <a:rPr lang="en-US" altLang="zh-CN" sz="1800" b="0" i="0" dirty="0">
                        <a:solidFill>
                          <a:srgbClr val="6565FF"/>
                        </a:solidFill>
                        <a:latin typeface="Cambria Math" panose="02040503050406030204" pitchFamily="18" charset="0"/>
                        <a:ea typeface="微软雅黑" pitchFamily="34" charset="-122"/>
                        <a:cs typeface="Times New Roman"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𝐸𝐷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为四边形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𝐴𝐷𝐸𝐹</m:t>
                    </m:r>
                  </m:oMath>
                </a14:m>
                <a:r>
                  <a:rPr lang="en-US" altLang="zh-CN" sz="1800" b="0" i="0" dirty="0">
                    <a:solidFill>
                      <a:srgbClr val="6565FF"/>
                    </a:solidFill>
                    <a:latin typeface="Times New Roman" pitchFamily="34" charset="0"/>
                    <a:ea typeface="微软雅黑" pitchFamily="34" charset="-122"/>
                    <a:cs typeface="Times New Roman" pitchFamily="34" charset="-120"/>
                  </a:rPr>
                  <a:t>是等腰梯形，所以</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𝐴𝑀𝐹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是等腰三角形.</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同</a:t>
                </a:r>
                <a:r>
                  <a:rPr lang="en-US" altLang="zh-CN" sz="1800" b="0" i="0">
                    <a:solidFill>
                      <a:srgbClr val="6565FF"/>
                    </a:solidFill>
                    <a:latin typeface="Times New Roman" pitchFamily="34" charset="0"/>
                    <a:ea typeface="微软雅黑" pitchFamily="34" charset="-122"/>
                    <a:cs typeface="Times New Roman" pitchFamily="34" charset="-120"/>
                  </a:rPr>
                  <a:t>理</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𝐴𝑀𝐵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也是等腰三角形.</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取</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𝐴𝑀</m:t>
                    </m:r>
                  </m:oMath>
                </a14:m>
                <a:r>
                  <a:rPr lang="en-US" altLang="zh-CN" b="0" i="0" dirty="0">
                    <a:solidFill>
                      <a:srgbClr val="6565FF"/>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𝑂</m:t>
                    </m:r>
                  </m:oMath>
                </a14:m>
                <a:r>
                  <a:rPr lang="en-US" altLang="zh-CN" b="0" i="0" dirty="0">
                    <a:solidFill>
                      <a:srgbClr val="6565FF"/>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𝑂𝐹</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𝑂𝐵</m:t>
                    </m:r>
                  </m:oMath>
                </a14:m>
                <a:r>
                  <a:rPr lang="en-US" altLang="zh-CN"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𝑂𝐹</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𝐴𝑀</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𝑂𝐵</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6_AN.61_2#5007e3e4a?htil=14&amp;vcp=1&amp;vop=1&amp;pid=54cda9582&amp;color=36,64,97&amp;vtp=1&amp;bbb=1&amp;hb=1"/>
              <p:cNvSpPr>
                <a:spLocks noRot="1" noChangeAspect="1" noMove="1" noResize="1" noEditPoints="1" noAdjustHandles="1" noChangeArrowheads="1" noChangeShapeType="1" noTextEdit="1"/>
              </p:cNvSpPr>
              <p:nvPr/>
            </p:nvSpPr>
            <p:spPr>
              <a:xfrm>
                <a:off x="539496" y="1411210"/>
                <a:ext cx="8705088" cy="2068640"/>
              </a:xfrm>
              <a:prstGeom prst="rect">
                <a:avLst/>
              </a:prstGeom>
              <a:blipFill>
                <a:blip r:embed="rId5"/>
                <a:stretch>
                  <a:fillRect l="-1681" r="-210" b="-676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61_3#5007e3e4a?vcp=1&amp;vop=1&amp;pid=54cda9582&amp;color=36,64,97&amp;vtp=1&amp;bbb=1"/>
              <p:cNvSpPr/>
              <p:nvPr/>
            </p:nvSpPr>
            <p:spPr>
              <a:xfrm>
                <a:off x="539496" y="3487026"/>
                <a:ext cx="11109960" cy="22225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𝑂𝐹</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𝐵𝑂𝐹</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𝐴𝑀</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𝐵𝑂𝐹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𝐸𝐷</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10</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𝑂𝐹</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𝑂𝐵</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𝐹𝐵</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𝐹</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𝐵</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𝐵</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𝑂𝐹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𝑂𝐵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𝐹𝑂𝐵</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𝐴𝐵𝐹</m:t>
                    </m:r>
                  </m:oMath>
                </a14:m>
                <a:r>
                  <a:rPr lang="en-US" altLang="zh-CN" sz="1800" b="0" i="0" dirty="0">
                    <a:solidFill>
                      <a:srgbClr val="6565FF"/>
                    </a:solidFill>
                    <a:latin typeface="Times New Roman" pitchFamily="34" charset="0"/>
                    <a:ea typeface="微软雅黑" pitchFamily="34" charset="-122"/>
                    <a:cs typeface="Times New Roman" pitchFamily="34" charset="-120"/>
                  </a:rPr>
                  <a:t>中，因为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𝐴𝐹</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10</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𝐹𝐵</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以由余弦定理得</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𝐴𝐵𝐹</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𝐵</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𝐵</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𝐹</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𝐹𝐵</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algn="l" latinLnBrk="1">
                  <a:lnSpc>
                    <a:spcPct val="110000"/>
                  </a:lnSpc>
                </a:pPr>
                <a:endParaRPr lang="en-US" altLang="zh-CN" sz="1800" dirty="0"/>
              </a:p>
            </p:txBody>
          </p:sp>
        </mc:Choice>
        <mc:Fallback>
          <p:sp>
            <p:nvSpPr>
              <p:cNvPr id="5" name="QO_6_AN.61_3#5007e3e4a?vcp=1&amp;vop=1&amp;pid=54cda9582&amp;color=36,64,97&amp;vtp=1&amp;bbb=1"/>
              <p:cNvSpPr>
                <a:spLocks noRot="1" noChangeAspect="1" noMove="1" noResize="1" noEditPoints="1" noAdjustHandles="1" noChangeArrowheads="1" noChangeShapeType="1" noTextEdit="1"/>
              </p:cNvSpPr>
              <p:nvPr/>
            </p:nvSpPr>
            <p:spPr>
              <a:xfrm>
                <a:off x="539496" y="3487026"/>
                <a:ext cx="11109960" cy="2222500"/>
              </a:xfrm>
              <a:prstGeom prst="rect">
                <a:avLst/>
              </a:prstGeom>
              <a:blipFill>
                <a:blip r:embed="rId6"/>
                <a:stretch>
                  <a:fillRect l="-1317" b="-32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anim calcmode="lin" valueType="num">
                                      <p:cBhvr>
                                        <p:cTn id="13" dur="500" fill="hold"/>
                                        <p:tgtEl>
                                          <p:spTgt spid="4">
                                            <p:bg/>
                                          </p:spTgt>
                                        </p:tgtEl>
                                        <p:attrNameLst>
                                          <p:attrName>ppt_x</p:attrName>
                                        </p:attrNameLst>
                                      </p:cBhvr>
                                      <p:tavLst>
                                        <p:tav tm="0">
                                          <p:val>
                                            <p:strVal val="#ppt_x"/>
                                          </p:val>
                                        </p:tav>
                                        <p:tav tm="100000">
                                          <p:val>
                                            <p:strVal val="#ppt_x"/>
                                          </p:val>
                                        </p:tav>
                                      </p:tavLst>
                                    </p:anim>
                                    <p:anim calcmode="lin" valueType="num">
                                      <p:cBhvr>
                                        <p:cTn id="14" dur="500" fill="hold"/>
                                        <p:tgtEl>
                                          <p:spTgt spid="4">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anim calcmode="lin" valueType="num">
                                      <p:cBhvr>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anim calcmode="lin" valueType="num">
                                      <p:cBhvr>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anim calcmode="lin" valueType="num">
                                      <p:cBhvr>
                                        <p:cTn id="2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500"/>
                                        <p:tgtEl>
                                          <p:spTgt spid="4">
                                            <p:txEl>
                                              <p:pRg st="3" end="3"/>
                                            </p:txEl>
                                          </p:spTgt>
                                        </p:tgtEl>
                                      </p:cBhvr>
                                    </p:animEffect>
                                    <p:anim calcmode="lin" valueType="num">
                                      <p:cBhvr>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500"/>
                                        <p:tgtEl>
                                          <p:spTgt spid="4">
                                            <p:txEl>
                                              <p:pRg st="4" end="4"/>
                                            </p:txEl>
                                          </p:spTgt>
                                        </p:tgtEl>
                                      </p:cBhvr>
                                    </p:animEffect>
                                    <p:anim calcmode="lin" valueType="num">
                                      <p:cBhvr>
                                        <p:cTn id="3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4" end="4"/>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bg/>
                                          </p:spTgt>
                                        </p:tgtEl>
                                        <p:attrNameLst>
                                          <p:attrName>style.visibility</p:attrName>
                                        </p:attrNameLst>
                                      </p:cBhvr>
                                      <p:to>
                                        <p:strVal val="visible"/>
                                      </p:to>
                                    </p:set>
                                    <p:animEffect transition="in" filter="fade">
                                      <p:cBhvr>
                                        <p:cTn id="42" dur="500"/>
                                        <p:tgtEl>
                                          <p:spTgt spid="5">
                                            <p:bg/>
                                          </p:spTgt>
                                        </p:tgtEl>
                                      </p:cBhvr>
                                    </p:animEffect>
                                    <p:anim calcmode="lin" valueType="num">
                                      <p:cBhvr>
                                        <p:cTn id="43" dur="500" fill="hold"/>
                                        <p:tgtEl>
                                          <p:spTgt spid="5">
                                            <p:bg/>
                                          </p:spTgt>
                                        </p:tgtEl>
                                        <p:attrNameLst>
                                          <p:attrName>ppt_x</p:attrName>
                                        </p:attrNameLst>
                                      </p:cBhvr>
                                      <p:tavLst>
                                        <p:tav tm="0">
                                          <p:val>
                                            <p:strVal val="#ppt_x"/>
                                          </p:val>
                                        </p:tav>
                                        <p:tav tm="100000">
                                          <p:val>
                                            <p:strVal val="#ppt_x"/>
                                          </p:val>
                                        </p:tav>
                                      </p:tavLst>
                                    </p:anim>
                                    <p:anim calcmode="lin" valueType="num">
                                      <p:cBhvr>
                                        <p:cTn id="44" dur="500" fill="hold"/>
                                        <p:tgtEl>
                                          <p:spTgt spid="5">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anim calcmode="lin" valueType="num">
                                      <p:cBhvr>
                                        <p:cTn id="4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xEl>
                                              <p:pRg st="1" end="1"/>
                                            </p:txEl>
                                          </p:spTgt>
                                        </p:tgtEl>
                                        <p:attrNameLst>
                                          <p:attrName>style.visibility</p:attrName>
                                        </p:attrNameLst>
                                      </p:cBhvr>
                                      <p:to>
                                        <p:strVal val="visible"/>
                                      </p:to>
                                    </p:set>
                                    <p:animEffect transition="in" filter="fade">
                                      <p:cBhvr>
                                        <p:cTn id="52" dur="500"/>
                                        <p:tgtEl>
                                          <p:spTgt spid="5">
                                            <p:txEl>
                                              <p:pRg st="1" end="1"/>
                                            </p:txEl>
                                          </p:spTgt>
                                        </p:tgtEl>
                                      </p:cBhvr>
                                    </p:animEffect>
                                    <p:anim calcmode="lin" valueType="num">
                                      <p:cBhvr>
                                        <p:cTn id="5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5">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xEl>
                                              <p:pRg st="2" end="2"/>
                                            </p:txEl>
                                          </p:spTgt>
                                        </p:tgtEl>
                                        <p:attrNameLst>
                                          <p:attrName>style.visibility</p:attrName>
                                        </p:attrNameLst>
                                      </p:cBhvr>
                                      <p:to>
                                        <p:strVal val="visible"/>
                                      </p:to>
                                    </p:set>
                                    <p:animEffect transition="in" filter="fade">
                                      <p:cBhvr>
                                        <p:cTn id="57" dur="500"/>
                                        <p:tgtEl>
                                          <p:spTgt spid="5">
                                            <p:txEl>
                                              <p:pRg st="2" end="2"/>
                                            </p:txEl>
                                          </p:spTgt>
                                        </p:tgtEl>
                                      </p:cBhvr>
                                    </p:animEffect>
                                    <p:anim calcmode="lin" valueType="num">
                                      <p:cBhvr>
                                        <p:cTn id="5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59" dur="500" fill="hold"/>
                                        <p:tgtEl>
                                          <p:spTgt spid="5">
                                            <p:txEl>
                                              <p:pRg st="2" end="2"/>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
                                            <p:txEl>
                                              <p:pRg st="3" end="3"/>
                                            </p:txEl>
                                          </p:spTgt>
                                        </p:tgtEl>
                                        <p:attrNameLst>
                                          <p:attrName>style.visibility</p:attrName>
                                        </p:attrNameLst>
                                      </p:cBhvr>
                                      <p:to>
                                        <p:strVal val="visible"/>
                                      </p:to>
                                    </p:set>
                                    <p:animEffect transition="in" filter="fade">
                                      <p:cBhvr>
                                        <p:cTn id="62" dur="500"/>
                                        <p:tgtEl>
                                          <p:spTgt spid="5">
                                            <p:txEl>
                                              <p:pRg st="3" end="3"/>
                                            </p:txEl>
                                          </p:spTgt>
                                        </p:tgtEl>
                                      </p:cBhvr>
                                    </p:animEffect>
                                    <p:anim calcmode="lin" valueType="num">
                                      <p:cBhvr>
                                        <p:cTn id="6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64" dur="500" fill="hold"/>
                                        <p:tgtEl>
                                          <p:spTgt spid="5">
                                            <p:txEl>
                                              <p:pRg st="3" end="3"/>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
                                            <p:txEl>
                                              <p:pRg st="4" end="4"/>
                                            </p:txEl>
                                          </p:spTgt>
                                        </p:tgtEl>
                                        <p:attrNameLst>
                                          <p:attrName>style.visibility</p:attrName>
                                        </p:attrNameLst>
                                      </p:cBhvr>
                                      <p:to>
                                        <p:strVal val="visible"/>
                                      </p:to>
                                    </p:set>
                                    <p:animEffect transition="in" filter="fade">
                                      <p:cBhvr>
                                        <p:cTn id="67" dur="500"/>
                                        <p:tgtEl>
                                          <p:spTgt spid="5">
                                            <p:txEl>
                                              <p:pRg st="4" end="4"/>
                                            </p:txEl>
                                          </p:spTgt>
                                        </p:tgtEl>
                                      </p:cBhvr>
                                    </p:animEffect>
                                    <p:anim calcmode="lin" valueType="num">
                                      <p:cBhvr>
                                        <p:cTn id="68"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69"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61_3#5007e3e4a?vcp=1&amp;vop=1&amp;pid=54cda9582&amp;color=36,64,97&amp;vtp=1&amp;bbb=1">
                <a:extLst>
                  <a:ext uri="{FF2B5EF4-FFF2-40B4-BE49-F238E27FC236}">
                    <a16:creationId xmlns:a16="http://schemas.microsoft.com/office/drawing/2014/main" id="{A5B1E80E-06C2-4C09-A272-BB4F7DBEC7BB}"/>
                  </a:ext>
                </a:extLst>
              </p:cNvPr>
              <p:cNvSpPr/>
              <p:nvPr/>
            </p:nvSpPr>
            <p:spPr>
              <a:xfrm>
                <a:off x="539496" y="2806560"/>
                <a:ext cx="11109960" cy="1436624"/>
              </a:xfrm>
              <a:prstGeom prst="rect">
                <a:avLst/>
              </a:prstGeom>
              <a:noFill/>
              <a:ln/>
            </p:spPr>
            <p:txBody>
              <a:bodyPr wrap="none" lIns="0" tIns="0" rIns="0" bIns="0" rtlCol="0" anchor="t"/>
              <a:lstStyle/>
              <a:p>
                <a:pPr algn="l"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sin</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𝐴𝐵𝐹</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cos</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𝐴𝐵𝐹</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13</m:t>
                            </m:r>
                          </m:e>
                        </m:rad>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𝐹𝐴𝐵</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𝐹𝐵</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sin</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𝐴𝐵𝐹</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×2×2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13</m:t>
                            </m:r>
                          </m:e>
                        </m:rad>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39</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到平面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𝐴𝐵𝐹</m:t>
                    </m:r>
                  </m:oMath>
                </a14:m>
                <a:r>
                  <a:rPr lang="en-US" altLang="zh-CN" sz="1800" b="0" i="0" dirty="0">
                    <a:solidFill>
                      <a:srgbClr val="6565FF"/>
                    </a:solidFill>
                    <a:latin typeface="Times New Roman" pitchFamily="34" charset="0"/>
                    <a:ea typeface="微软雅黑" pitchFamily="34" charset="-122"/>
                    <a:cs typeface="Times New Roman" pitchFamily="34" charset="-120"/>
                  </a:rPr>
                  <a:t>的距离为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𝑉</m:t>
                        </m:r>
                      </m:e>
                      <m:sub>
                        <m:r>
                          <a:rPr lang="en-US" altLang="zh-CN" sz="1800" b="0" i="0">
                            <a:solidFill>
                              <a:srgbClr val="6565FF"/>
                            </a:solidFill>
                            <a:latin typeface="Cambria Math" pitchFamily="34" charset="0"/>
                            <a:ea typeface="Cambria Math" pitchFamily="34" charset="-122"/>
                            <a:cs typeface="Cambria Math" pitchFamily="34" charset="-120"/>
                          </a:rPr>
                          <m:t>𝑀</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𝐴𝐵𝐹</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𝐹𝐴𝐵</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𝐹𝑂𝐵</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𝐴𝑀</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13</m:t>
                            </m:r>
                          </m:e>
                        </m:rad>
                      </m:num>
                      <m:den>
                        <m:r>
                          <a:rPr lang="en-US" altLang="zh-CN" sz="1800" b="0" i="0">
                            <a:solidFill>
                              <a:srgbClr val="6565FF"/>
                            </a:solidFill>
                            <a:latin typeface="Cambria Math" pitchFamily="34" charset="0"/>
                            <a:ea typeface="Cambria Math" pitchFamily="34" charset="-122"/>
                            <a:cs typeface="Cambria Math" pitchFamily="34" charset="-120"/>
                          </a:rPr>
                          <m:t>13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到平面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的距离为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13</m:t>
                            </m:r>
                          </m:e>
                        </m:rad>
                      </m:num>
                      <m:den>
                        <m:r>
                          <a:rPr lang="en-US" altLang="zh-CN" sz="1800" b="0" i="0">
                            <a:solidFill>
                              <a:srgbClr val="6565FF"/>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AN.61_3#5007e3e4a?vcp=1&amp;vop=1&amp;pid=54cda9582&amp;color=36,64,97&amp;vtp=1&amp;bbb=1">
                <a:extLst>
                  <a:ext uri="{FF2B5EF4-FFF2-40B4-BE49-F238E27FC236}">
                    <a16:creationId xmlns:a16="http://schemas.microsoft.com/office/drawing/2014/main" id="{A5B1E80E-06C2-4C09-A272-BB4F7DBEC7BB}"/>
                  </a:ext>
                </a:extLst>
              </p:cNvPr>
              <p:cNvSpPr>
                <a:spLocks noRot="1" noChangeAspect="1" noMove="1" noResize="1" noEditPoints="1" noAdjustHandles="1" noChangeArrowheads="1" noChangeShapeType="1" noTextEdit="1"/>
              </p:cNvSpPr>
              <p:nvPr/>
            </p:nvSpPr>
            <p:spPr>
              <a:xfrm>
                <a:off x="539496" y="2806560"/>
                <a:ext cx="11109960" cy="1436624"/>
              </a:xfrm>
              <a:prstGeom prst="rect">
                <a:avLst/>
              </a:prstGeom>
              <a:blipFill>
                <a:blip r:embed="rId2"/>
                <a:stretch>
                  <a:fillRect l="-1317" r="-329" b="-5932"/>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41136349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2_1#d0a51e1af?vcp=1&amp;vop=1&amp;pid=e702a7722&amp;color=36,64,97&amp;vtp=1&amp;bt=1&amp;bbb=1&amp;hb=1"/>
              <p:cNvSpPr/>
              <p:nvPr/>
            </p:nvSpPr>
            <p:spPr>
              <a:xfrm>
                <a:off x="539496" y="1371650"/>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例10</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[天津2024·17,15分]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如图，在四棱柱</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𝐷</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𝐷𝐶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𝐴𝐵</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𝐴</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𝐴𝐷</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𝐷𝐶</m:t>
                    </m:r>
                    <m:r>
                      <a:rPr lang="en-US" altLang="zh-CN" b="0" i="0">
                        <a:solidFill>
                          <a:srgbClr val="244061"/>
                        </a:solidFill>
                        <a:latin typeface="Cambria Math" pitchFamily="34" charset="0"/>
                        <a:ea typeface="Cambria Math" pitchFamily="34" charset="-122"/>
                        <a:cs typeface="Cambria Math" pitchFamily="34" charset="-120"/>
                      </a:rPr>
                      <m:t>=1</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𝑀</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𝑁</m:t>
                    </m:r>
                  </m:oMath>
                </a14:m>
                <a:r>
                  <a:rPr lang="en-US" altLang="zh-CN" b="0" i="0" dirty="0">
                    <a:solidFill>
                      <a:srgbClr val="244061"/>
                    </a:solidFill>
                    <a:latin typeface="Times New Roman" pitchFamily="34" charset="0"/>
                    <a:ea typeface="微软雅黑" pitchFamily="34" charset="-122"/>
                    <a:cs typeface="Times New Roman" pitchFamily="34" charset="-120"/>
                  </a:rPr>
                  <a:t>分别为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𝐷</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𝐷</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𝐵</m:t>
                        </m:r>
                      </m:e>
                      <m:sub>
                        <m:r>
                          <a:rPr lang="en-US" altLang="zh-CN" b="0" i="0">
                            <a:solidFill>
                              <a:srgbClr val="244061"/>
                            </a:solidFill>
                            <a:latin typeface="Cambria Math" pitchFamily="34" charset="0"/>
                            <a:ea typeface="Cambria Math" pitchFamily="34" charset="-122"/>
                            <a:cs typeface="Cambria Math" pitchFamily="34" charset="-120"/>
                          </a:rPr>
                          <m:t>1</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𝐶</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的中点.</a:t>
                </a:r>
                <a:endParaRPr lang="en-US" altLang="zh-CN" dirty="0"/>
              </a:p>
            </p:txBody>
          </p:sp>
        </mc:Choice>
        <mc:Fallback>
          <p:sp>
            <p:nvSpPr>
              <p:cNvPr id="2" name="QO_5_BD.62_1#d0a51e1af?vcp=1&amp;vop=1&amp;pid=e702a7722&amp;color=36,64,97&amp;vtp=1&amp;bt=1&amp;bbb=1&amp;hb=1"/>
              <p:cNvSpPr>
                <a:spLocks noRot="1" noChangeAspect="1" noMove="1" noResize="1" noEditPoints="1" noAdjustHandles="1" noChangeArrowheads="1" noChangeShapeType="1" noTextEdit="1"/>
              </p:cNvSpPr>
              <p:nvPr/>
            </p:nvSpPr>
            <p:spPr>
              <a:xfrm>
                <a:off x="539496" y="1371650"/>
                <a:ext cx="11109960" cy="773240"/>
              </a:xfrm>
              <a:prstGeom prst="rect">
                <a:avLst/>
              </a:prstGeom>
              <a:blipFill>
                <a:blip r:embed="rId3"/>
                <a:stretch>
                  <a:fillRect l="-1317" b="-18110"/>
                </a:stretch>
              </a:blipFill>
              <a:ln/>
            </p:spPr>
            <p:txBody>
              <a:bodyPr/>
              <a:lstStyle/>
              <a:p>
                <a:r>
                  <a:rPr lang="zh-CN" altLang="en-US">
                    <a:noFill/>
                  </a:rPr>
                  <a:t> </a:t>
                </a:r>
              </a:p>
            </p:txBody>
          </p:sp>
        </mc:Fallback>
      </mc:AlternateContent>
      <p:pic>
        <p:nvPicPr>
          <p:cNvPr id="3" name="QO_5_BD.62_2#d0a51e1af?vcp=1&amp;vop=1&amp;pid=e702a7722&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37760" y="2276779"/>
            <a:ext cx="2313432" cy="3419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3_1#42a9587c3?vcp=1&amp;vop=1&amp;pid=d0a51e1af&amp;color=36,64,97&amp;mp=1&amp;vtp=1&amp;bt=1&amp;bbb=1"/>
              <p:cNvSpPr/>
              <p:nvPr/>
            </p:nvSpPr>
            <p:spPr>
              <a:xfrm>
                <a:off x="539496" y="335326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求证：</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𝐷</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63_1#42a9587c3?vcp=1&amp;vop=1&amp;pid=d0a51e1af&amp;color=36,64,97&amp;mp=1&amp;vtp=1&amp;bt=1&amp;bbb=1"/>
              <p:cNvSpPr>
                <a:spLocks noRot="1" noChangeAspect="1" noMove="1" noResize="1" noEditPoints="1" noAdjustHandles="1" noChangeArrowheads="1" noChangeShapeType="1" noTextEdit="1"/>
              </p:cNvSpPr>
              <p:nvPr/>
            </p:nvSpPr>
            <p:spPr>
              <a:xfrm>
                <a:off x="539496" y="3353262"/>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6_AN.64_1#42a9587c3?htil=15&amp;vcp=1&amp;vop=1&amp;pid=d0a51e1af&amp;color=36,64,97&amp;tib=255,255,255&amp;vtp=1" descr="preencoded.png">
            <a:extLst>
              <a:ext uri="{FF2B5EF4-FFF2-40B4-BE49-F238E27FC236}">
                <a16:creationId xmlns:a16="http://schemas.microsoft.com/office/drawing/2014/main" id="{418A37A1-A5CB-C8F6-5BAF-715A43E4D20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0088409" y="892008"/>
            <a:ext cx="1490472"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6_AN.64_2#42a9587c3?htil=15&amp;vcp=1&amp;vop=1&amp;pid=d0a51e1af&amp;color=36,64,97&amp;vtp=1&amp;bbb=1&amp;hb=1">
                <a:extLst>
                  <a:ext uri="{FF2B5EF4-FFF2-40B4-BE49-F238E27FC236}">
                    <a16:creationId xmlns:a16="http://schemas.microsoft.com/office/drawing/2014/main" id="{E3C84D57-450A-D773-B1B1-FF312C4F4273}"/>
                  </a:ext>
                </a:extLst>
              </p:cNvPr>
              <p:cNvSpPr/>
              <p:nvPr/>
            </p:nvSpPr>
            <p:spPr>
              <a:xfrm>
                <a:off x="539496" y="827999"/>
                <a:ext cx="9482328" cy="119234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在四棱柱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两两垂直.</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为坐标原点，</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𝐴𝐵</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𝐴𝐷</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oMath>
                </a14:m>
                <a:r>
                  <a:rPr lang="en-US" altLang="zh-CN" sz="1800" b="0" i="0" dirty="0">
                    <a:solidFill>
                      <a:srgbClr val="6565FF"/>
                    </a:solidFill>
                    <a:latin typeface="Times New Roman" pitchFamily="34" charset="0"/>
                    <a:ea typeface="微软雅黑" pitchFamily="34" charset="-122"/>
                    <a:cs typeface="Times New Roman" pitchFamily="34" charset="-120"/>
                  </a:rPr>
                  <a:t>的方向分别为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轴的正方向建立如图所示的空间直角坐标系，</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(0,0,0)</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𝐵</m:t>
                    </m:r>
                    <m:r>
                      <a:rPr lang="en-US" altLang="zh-CN" b="0" i="0">
                        <a:solidFill>
                          <a:srgbClr val="6565FF"/>
                        </a:solidFill>
                        <a:latin typeface="Cambria Math" pitchFamily="34" charset="0"/>
                        <a:ea typeface="Cambria Math" pitchFamily="34" charset="-122"/>
                        <a:cs typeface="Cambria Math" pitchFamily="34" charset="-120"/>
                      </a:rPr>
                      <m:t>(2,0,0)</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m:t>
                    </m:r>
                    <m:r>
                      <a:rPr lang="en-US" altLang="zh-CN" b="0" i="0">
                        <a:solidFill>
                          <a:srgbClr val="6565FF"/>
                        </a:solidFill>
                        <a:latin typeface="Cambria Math" pitchFamily="34" charset="0"/>
                        <a:ea typeface="Cambria Math" pitchFamily="34" charset="-122"/>
                        <a:cs typeface="Cambria Math" pitchFamily="34" charset="-120"/>
                      </a:rPr>
                      <m:t>(1,1,0)</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𝐷</m:t>
                    </m:r>
                    <m:r>
                      <a:rPr lang="en-US" altLang="zh-CN" b="0" i="0">
                        <a:solidFill>
                          <a:srgbClr val="6565FF"/>
                        </a:solidFill>
                        <a:latin typeface="Cambria Math" pitchFamily="34" charset="0"/>
                        <a:ea typeface="Cambria Math" pitchFamily="34" charset="-122"/>
                        <a:cs typeface="Cambria Math" pitchFamily="34" charset="-120"/>
                      </a:rPr>
                      <m:t>(0,1,0)</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𝐴</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(0,0,2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(2,0,2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𝐶</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(1,1,2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𝐷</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(0,1,2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6_AN.64_2#42a9587c3?htil=15&amp;vcp=1&amp;vop=1&amp;pid=d0a51e1af&amp;color=36,64,97&amp;vtp=1&amp;bbb=1&amp;hb=1">
                <a:extLst>
                  <a:ext uri="{FF2B5EF4-FFF2-40B4-BE49-F238E27FC236}">
                    <a16:creationId xmlns:a16="http://schemas.microsoft.com/office/drawing/2014/main" id="{E3C84D57-450A-D773-B1B1-FF312C4F4273}"/>
                  </a:ext>
                </a:extLst>
              </p:cNvPr>
              <p:cNvSpPr>
                <a:spLocks noRot="1" noChangeAspect="1" noMove="1" noResize="1" noEditPoints="1" noAdjustHandles="1" noChangeArrowheads="1" noChangeShapeType="1" noTextEdit="1"/>
              </p:cNvSpPr>
              <p:nvPr/>
            </p:nvSpPr>
            <p:spPr>
              <a:xfrm>
                <a:off x="539496" y="827999"/>
                <a:ext cx="9482328" cy="1192340"/>
              </a:xfrm>
              <a:prstGeom prst="rect">
                <a:avLst/>
              </a:prstGeom>
              <a:blipFill>
                <a:blip r:embed="rId3"/>
                <a:stretch>
                  <a:fillRect l="-1543" r="-1029" b="-117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64_3#42a9587c3?htil=15&amp;vcp=1&amp;vop=1&amp;pid=d0a51e1af&amp;color=36,64,97&amp;vtp=1&amp;bbb=1">
                <a:extLst>
                  <a:ext uri="{FF2B5EF4-FFF2-40B4-BE49-F238E27FC236}">
                    <a16:creationId xmlns:a16="http://schemas.microsoft.com/office/drawing/2014/main" id="{6CDF1F76-0501-9E11-B7DA-C0ACF227DF3C}"/>
                  </a:ext>
                </a:extLst>
              </p:cNvPr>
              <p:cNvSpPr/>
              <p:nvPr/>
            </p:nvSpPr>
            <p:spPr>
              <a:xfrm>
                <a:off x="539496" y="2029460"/>
                <a:ext cx="9482328" cy="4123055"/>
              </a:xfrm>
              <a:prstGeom prst="rect">
                <a:avLst/>
              </a:prstGeom>
              <a:noFill/>
              <a:ln/>
            </p:spPr>
            <p:txBody>
              <a:bodyPr wrap="none" lIns="0" tIns="0" rIns="0" bIns="0" rtlCol="0" anchor="t"/>
              <a:lstStyle/>
              <a:p>
                <a:pPr algn="l"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𝑁</m:t>
                    </m:r>
                  </m:oMath>
                </a14:m>
                <a:r>
                  <a:rPr lang="en-US" altLang="zh-CN" sz="1800" b="0" i="0" dirty="0">
                    <a:solidFill>
                      <a:srgbClr val="6565FF"/>
                    </a:solidFill>
                    <a:latin typeface="Times New Roman" pitchFamily="34" charset="0"/>
                    <a:ea typeface="微软雅黑" pitchFamily="34" charset="-122"/>
                    <a:cs typeface="Times New Roman" pitchFamily="34" charset="-120"/>
                  </a:rPr>
                  <a:t>分别是</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和</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的中点，</a:t>
                </a:r>
                <a:endParaRPr lang="en-US" altLang="zh-CN" sz="1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𝑀</m:t>
                    </m:r>
                    <m:r>
                      <a:rPr lang="en-US" altLang="zh-CN" sz="1800" b="0" i="0">
                        <a:solidFill>
                          <a:srgbClr val="6565FF"/>
                        </a:solidFill>
                        <a:latin typeface="Cambria Math" pitchFamily="34" charset="0"/>
                        <a:ea typeface="Cambria Math" pitchFamily="34" charset="-122"/>
                        <a:cs typeface="Cambria Math" pitchFamily="34" charset="-120"/>
                      </a:rPr>
                      <m:t>(0,1,1)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𝑁</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=(1,−1,2)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𝐶𝑀</m:t>
                        </m:r>
                      </m:e>
                    </m:acc>
                    <m:r>
                      <a:rPr lang="en-US" altLang="zh-CN" sz="1800" b="0" i="0">
                        <a:solidFill>
                          <a:srgbClr val="6565FF"/>
                        </a:solidFill>
                        <a:latin typeface="Cambria Math" pitchFamily="34" charset="0"/>
                        <a:ea typeface="Cambria Math" pitchFamily="34" charset="-122"/>
                        <a:cs typeface="Cambria Math" pitchFamily="34" charset="-120"/>
                      </a:rPr>
                      <m:t>=(−1,0,1)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69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𝐶𝑀</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=(1,3,1)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𝑁</m:t>
                        </m:r>
                      </m:e>
                    </m:acc>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𝑁</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4" name="QO_6_AN.64_3#42a9587c3?htil=15&amp;vcp=1&amp;vop=1&amp;pid=d0a51e1af&amp;color=36,64,97&amp;vtp=1&amp;bbb=1">
                <a:extLst>
                  <a:ext uri="{FF2B5EF4-FFF2-40B4-BE49-F238E27FC236}">
                    <a16:creationId xmlns:a16="http://schemas.microsoft.com/office/drawing/2014/main" id="{6CDF1F76-0501-9E11-B7DA-C0ACF227DF3C}"/>
                  </a:ext>
                </a:extLst>
              </p:cNvPr>
              <p:cNvSpPr>
                <a:spLocks noRot="1" noChangeAspect="1" noMove="1" noResize="1" noEditPoints="1" noAdjustHandles="1" noChangeArrowheads="1" noChangeShapeType="1" noTextEdit="1"/>
              </p:cNvSpPr>
              <p:nvPr/>
            </p:nvSpPr>
            <p:spPr>
              <a:xfrm>
                <a:off x="539496" y="2029460"/>
                <a:ext cx="9482328" cy="4123055"/>
              </a:xfrm>
              <a:prstGeom prst="rect">
                <a:avLst/>
              </a:prstGeom>
              <a:blipFill>
                <a:blip r:embed="rId4"/>
                <a:stretch>
                  <a:fillRect l="-1543" b="-3402"/>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9895613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bg/>
                                          </p:spTgt>
                                        </p:tgtEl>
                                        <p:attrNameLst>
                                          <p:attrName>style.visibility</p:attrName>
                                        </p:attrNameLst>
                                      </p:cBhvr>
                                      <p:to>
                                        <p:strVal val="visible"/>
                                      </p:to>
                                    </p:set>
                                    <p:animEffect transition="in" filter="fade">
                                      <p:cBhvr>
                                        <p:cTn id="32" dur="500"/>
                                        <p:tgtEl>
                                          <p:spTgt spid="4">
                                            <p:bg/>
                                          </p:spTgt>
                                        </p:tgtEl>
                                      </p:cBhvr>
                                    </p:animEffect>
                                    <p:anim calcmode="lin" valueType="num">
                                      <p:cBhvr>
                                        <p:cTn id="33" dur="500" fill="hold"/>
                                        <p:tgtEl>
                                          <p:spTgt spid="4">
                                            <p:bg/>
                                          </p:spTgt>
                                        </p:tgtEl>
                                        <p:attrNameLst>
                                          <p:attrName>ppt_x</p:attrName>
                                        </p:attrNameLst>
                                      </p:cBhvr>
                                      <p:tavLst>
                                        <p:tav tm="0">
                                          <p:val>
                                            <p:strVal val="#ppt_x"/>
                                          </p:val>
                                        </p:tav>
                                        <p:tav tm="100000">
                                          <p:val>
                                            <p:strVal val="#ppt_x"/>
                                          </p:val>
                                        </p:tav>
                                      </p:tavLst>
                                    </p:anim>
                                    <p:anim calcmode="lin" valueType="num">
                                      <p:cBhvr>
                                        <p:cTn id="34" dur="500" fill="hold"/>
                                        <p:tgtEl>
                                          <p:spTgt spid="4">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Effect transition="in" filter="fade">
                                      <p:cBhvr>
                                        <p:cTn id="37" dur="500"/>
                                        <p:tgtEl>
                                          <p:spTgt spid="4">
                                            <p:txEl>
                                              <p:pRg st="0" end="0"/>
                                            </p:txEl>
                                          </p:spTgt>
                                        </p:tgtEl>
                                      </p:cBhvr>
                                    </p:animEffect>
                                    <p:anim calcmode="lin" valueType="num">
                                      <p:cBhvr>
                                        <p:cTn id="3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fade">
                                      <p:cBhvr>
                                        <p:cTn id="42" dur="500"/>
                                        <p:tgtEl>
                                          <p:spTgt spid="4">
                                            <p:txEl>
                                              <p:pRg st="1" end="1"/>
                                            </p:txEl>
                                          </p:spTgt>
                                        </p:tgtEl>
                                      </p:cBhvr>
                                    </p:animEffect>
                                    <p:anim calcmode="lin" valueType="num">
                                      <p:cBhvr>
                                        <p:cTn id="4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1" end="1"/>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animEffect transition="in" filter="fade">
                                      <p:cBhvr>
                                        <p:cTn id="47" dur="500"/>
                                        <p:tgtEl>
                                          <p:spTgt spid="4">
                                            <p:txEl>
                                              <p:pRg st="2" end="2"/>
                                            </p:txEl>
                                          </p:spTgt>
                                        </p:tgtEl>
                                      </p:cBhvr>
                                    </p:animEffect>
                                    <p:anim calcmode="lin" valueType="num">
                                      <p:cBhvr>
                                        <p:cTn id="4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2" end="2"/>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3" end="3"/>
                                            </p:txEl>
                                          </p:spTgt>
                                        </p:tgtEl>
                                        <p:attrNameLst>
                                          <p:attrName>style.visibility</p:attrName>
                                        </p:attrNameLst>
                                      </p:cBhvr>
                                      <p:to>
                                        <p:strVal val="visible"/>
                                      </p:to>
                                    </p:set>
                                    <p:animEffect transition="in" filter="fade">
                                      <p:cBhvr>
                                        <p:cTn id="52" dur="500"/>
                                        <p:tgtEl>
                                          <p:spTgt spid="4">
                                            <p:txEl>
                                              <p:pRg st="3" end="3"/>
                                            </p:txEl>
                                          </p:spTgt>
                                        </p:tgtEl>
                                      </p:cBhvr>
                                    </p:animEffect>
                                    <p:anim calcmode="lin" valueType="num">
                                      <p:cBhvr>
                                        <p:cTn id="5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3" end="3"/>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4" end="4"/>
                                            </p:txEl>
                                          </p:spTgt>
                                        </p:tgtEl>
                                        <p:attrNameLst>
                                          <p:attrName>style.visibility</p:attrName>
                                        </p:attrNameLst>
                                      </p:cBhvr>
                                      <p:to>
                                        <p:strVal val="visible"/>
                                      </p:to>
                                    </p:set>
                                    <p:animEffect transition="in" filter="fade">
                                      <p:cBhvr>
                                        <p:cTn id="57" dur="500"/>
                                        <p:tgtEl>
                                          <p:spTgt spid="4">
                                            <p:txEl>
                                              <p:pRg st="4" end="4"/>
                                            </p:txEl>
                                          </p:spTgt>
                                        </p:tgtEl>
                                      </p:cBhvr>
                                    </p:animEffect>
                                    <p:anim calcmode="lin" valueType="num">
                                      <p:cBhvr>
                                        <p:cTn id="5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4" end="4"/>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5" end="5"/>
                                            </p:txEl>
                                          </p:spTgt>
                                        </p:tgtEl>
                                        <p:attrNameLst>
                                          <p:attrName>style.visibility</p:attrName>
                                        </p:attrNameLst>
                                      </p:cBhvr>
                                      <p:to>
                                        <p:strVal val="visible"/>
                                      </p:to>
                                    </p:set>
                                    <p:animEffect transition="in" filter="fade">
                                      <p:cBhvr>
                                        <p:cTn id="62" dur="500"/>
                                        <p:tgtEl>
                                          <p:spTgt spid="4">
                                            <p:txEl>
                                              <p:pRg st="5" end="5"/>
                                            </p:txEl>
                                          </p:spTgt>
                                        </p:tgtEl>
                                      </p:cBhvr>
                                    </p:animEffect>
                                    <p:anim calcmode="lin" valueType="num">
                                      <p:cBhvr>
                                        <p:cTn id="6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5" end="5"/>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
                                            <p:txEl>
                                              <p:pRg st="6" end="6"/>
                                            </p:txEl>
                                          </p:spTgt>
                                        </p:tgtEl>
                                        <p:attrNameLst>
                                          <p:attrName>style.visibility</p:attrName>
                                        </p:attrNameLst>
                                      </p:cBhvr>
                                      <p:to>
                                        <p:strVal val="visible"/>
                                      </p:to>
                                    </p:set>
                                    <p:animEffect transition="in" filter="fade">
                                      <p:cBhvr>
                                        <p:cTn id="67" dur="500"/>
                                        <p:tgtEl>
                                          <p:spTgt spid="4">
                                            <p:txEl>
                                              <p:pRg st="6" end="6"/>
                                            </p:txEl>
                                          </p:spTgt>
                                        </p:tgtEl>
                                      </p:cBhvr>
                                    </p:animEffect>
                                    <p:anim calcmode="lin" valueType="num">
                                      <p:cBhvr>
                                        <p:cTn id="68"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69" dur="500" fill="hold"/>
                                        <p:tgtEl>
                                          <p:spTgt spid="4">
                                            <p:txEl>
                                              <p:pRg st="6" end="6"/>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
                                            <p:txEl>
                                              <p:pRg st="7" end="7"/>
                                            </p:txEl>
                                          </p:spTgt>
                                        </p:tgtEl>
                                        <p:attrNameLst>
                                          <p:attrName>style.visibility</p:attrName>
                                        </p:attrNameLst>
                                      </p:cBhvr>
                                      <p:to>
                                        <p:strVal val="visible"/>
                                      </p:to>
                                    </p:set>
                                    <p:animEffect transition="in" filter="fade">
                                      <p:cBhvr>
                                        <p:cTn id="72" dur="500"/>
                                        <p:tgtEl>
                                          <p:spTgt spid="4">
                                            <p:txEl>
                                              <p:pRg st="7" end="7"/>
                                            </p:txEl>
                                          </p:spTgt>
                                        </p:tgtEl>
                                      </p:cBhvr>
                                    </p:animEffect>
                                    <p:anim calcmode="lin" valueType="num">
                                      <p:cBhvr>
                                        <p:cTn id="7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74"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5_1#50a2d8d31?vcp=1&amp;vop=1&amp;pid=d0a51e1af&amp;color=36,64,97&amp;vtp=1&amp;bt=1&amp;bbb=1"/>
              <p:cNvSpPr/>
              <p:nvPr/>
            </p:nvSpPr>
            <p:spPr>
              <a:xfrm>
                <a:off x="539496" y="828000"/>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𝑀</m:t>
                    </m:r>
                  </m:oMath>
                </a14:m>
                <a:r>
                  <a:rPr lang="en-US" altLang="zh-CN" sz="1800" b="0" i="0" dirty="0">
                    <a:solidFill>
                      <a:srgbClr val="244061"/>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夹角的余弦值；</a:t>
                </a:r>
                <a:endParaRPr lang="en-US" altLang="zh-CN" sz="1800" dirty="0"/>
              </a:p>
            </p:txBody>
          </p:sp>
        </mc:Choice>
        <mc:Fallback>
          <p:sp>
            <p:nvSpPr>
              <p:cNvPr id="2" name="QO_6_BD.65_1#50a2d8d31?vcp=1&amp;vop=1&amp;pid=d0a51e1af&amp;color=36,64,97&amp;vtp=1&amp;bt=1&amp;bbb=1"/>
              <p:cNvSpPr>
                <a:spLocks noRot="1" noChangeAspect="1" noMove="1" noResize="1" noEditPoints="1" noAdjustHandles="1" noChangeArrowheads="1" noChangeShapeType="1" noTextEdit="1"/>
              </p:cNvSpPr>
              <p:nvPr/>
            </p:nvSpPr>
            <p:spPr>
              <a:xfrm>
                <a:off x="539496" y="828000"/>
                <a:ext cx="11109960" cy="335090"/>
              </a:xfrm>
              <a:prstGeom prst="rect">
                <a:avLst/>
              </a:prstGeom>
              <a:blipFill>
                <a:blip r:embed="rId3"/>
                <a:stretch>
                  <a:fillRect l="-1317" t="-7273" b="-40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66_1#50a2d8d31?vcp=1&amp;vop=1&amp;pid=d0a51e1af&amp;color=36,64,97&amp;vtp=1&amp;bbb=1"/>
              <p:cNvSpPr/>
              <p:nvPr/>
            </p:nvSpPr>
            <p:spPr>
              <a:xfrm>
                <a:off x="539496" y="1163726"/>
                <a:ext cx="11109960" cy="2921508"/>
              </a:xfrm>
              <a:prstGeom prst="rect">
                <a:avLst/>
              </a:prstGeom>
              <a:noFill/>
              <a:ln/>
            </p:spPr>
            <p:txBody>
              <a:bodyPr wrap="none" lIns="0" tIns="0" rIns="0" bIns="0" rtlCol="0" anchor="t"/>
              <a:lstStyle/>
              <a:p>
                <a:pPr algn="l" latinLnBrk="1">
                  <a:lnSpc>
                    <a:spcPts val="34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由（1）得</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𝐵𝐶</m:t>
                        </m:r>
                      </m:e>
                    </m:acc>
                    <m:r>
                      <a:rPr lang="en-US" altLang="zh-CN" sz="1800" b="0" i="0">
                        <a:solidFill>
                          <a:srgbClr val="6565FF"/>
                        </a:solidFill>
                        <a:latin typeface="Cambria Math" pitchFamily="34" charset="0"/>
                        <a:ea typeface="Cambria Math" pitchFamily="34" charset="-122"/>
                        <a:cs typeface="Cambria Math" pitchFamily="34" charset="-120"/>
                      </a:rPr>
                      <m:t>=(−1,1,0)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69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𝐵𝐶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=(1,1,0)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dirty="0">
                    <a:solidFill>
                      <a:srgbClr val="6565FF"/>
                    </a:solidFill>
                    <a:latin typeface="Times New Roman" pitchFamily="34" charset="0"/>
                    <a:ea typeface="微软雅黑" pitchFamily="34" charset="-122"/>
                    <a:cs typeface="Times New Roman" pitchFamily="34" charset="-120"/>
                  </a:rPr>
                  <a:t>（1）可知平面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的一个法向量为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=(1,3,1)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夹角的余弦值为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1+1</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22</m:t>
                            </m:r>
                          </m:e>
                        </m:rad>
                      </m:num>
                      <m:den>
                        <m:r>
                          <a:rPr lang="en-US" altLang="zh-CN" sz="1800" b="0" i="0">
                            <a:solidFill>
                              <a:srgbClr val="6565FF"/>
                            </a:solidFill>
                            <a:latin typeface="Cambria Math" pitchFamily="34" charset="0"/>
                            <a:ea typeface="Cambria Math" pitchFamily="34" charset="-122"/>
                            <a:cs typeface="Cambria Math" pitchFamily="34" charset="-120"/>
                          </a:rPr>
                          <m:t>11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66_1#50a2d8d31?vcp=1&amp;vop=1&amp;pid=d0a51e1af&amp;color=36,64,97&amp;vtp=1&amp;bbb=1"/>
              <p:cNvSpPr>
                <a:spLocks noRot="1" noChangeAspect="1" noMove="1" noResize="1" noEditPoints="1" noAdjustHandles="1" noChangeArrowheads="1" noChangeShapeType="1" noTextEdit="1"/>
              </p:cNvSpPr>
              <p:nvPr/>
            </p:nvSpPr>
            <p:spPr>
              <a:xfrm>
                <a:off x="539496" y="1163726"/>
                <a:ext cx="11109960" cy="2921508"/>
              </a:xfrm>
              <a:prstGeom prst="rect">
                <a:avLst/>
              </a:prstGeom>
              <a:blipFill>
                <a:blip r:embed="rId4"/>
                <a:stretch>
                  <a:fillRect l="-1317" b="-167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BD.67_1#3d7645279?vcp=1&amp;vop=1&amp;pid=d0a51e1af&amp;color=36,64,97&amp;vtp=1&amp;bbb=1"/>
              <p:cNvSpPr/>
              <p:nvPr/>
            </p:nvSpPr>
            <p:spPr>
              <a:xfrm>
                <a:off x="539496" y="4059326"/>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求点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到平面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的距离.</a:t>
                </a:r>
                <a:endParaRPr lang="en-US" altLang="zh-CN" sz="1800" dirty="0"/>
              </a:p>
            </p:txBody>
          </p:sp>
        </mc:Choice>
        <mc:Fallback>
          <p:sp>
            <p:nvSpPr>
              <p:cNvPr id="4" name="QO_6_BD.67_1#3d7645279?vcp=1&amp;vop=1&amp;pid=d0a51e1af&amp;color=36,64,97&amp;vtp=1&amp;bbb=1"/>
              <p:cNvSpPr>
                <a:spLocks noRot="1" noChangeAspect="1" noMove="1" noResize="1" noEditPoints="1" noAdjustHandles="1" noChangeArrowheads="1" noChangeShapeType="1" noTextEdit="1"/>
              </p:cNvSpPr>
              <p:nvPr/>
            </p:nvSpPr>
            <p:spPr>
              <a:xfrm>
                <a:off x="539496" y="4059326"/>
                <a:ext cx="11109960" cy="335090"/>
              </a:xfrm>
              <a:prstGeom prst="rect">
                <a:avLst/>
              </a:prstGeom>
              <a:blipFill>
                <a:blip r:embed="rId5"/>
                <a:stretch>
                  <a:fillRect l="-1317" t="-7273" b="-40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68_1#3d7645279?vcp=1&amp;vop=1&amp;pid=d0a51e1af&amp;color=36,64,97&amp;vtp=1&amp;bbb=1"/>
              <p:cNvSpPr/>
              <p:nvPr/>
            </p:nvSpPr>
            <p:spPr>
              <a:xfrm>
                <a:off x="539496" y="4398607"/>
                <a:ext cx="11109960" cy="1677607"/>
              </a:xfrm>
              <a:prstGeom prst="rect">
                <a:avLst/>
              </a:prstGeom>
              <a:noFill/>
              <a:ln/>
            </p:spPr>
            <p:txBody>
              <a:bodyPr wrap="none" lIns="0" tIns="0" rIns="0" bIns="0" rtlCol="0" anchor="t"/>
              <a:lstStyle/>
              <a:p>
                <a:pPr algn="l" latinLnBrk="1">
                  <a:lnSpc>
                    <a:spcPts val="30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由（1）知平面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的一个法向量为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=(1,3,1)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oMath>
                </a14:m>
                <a:r>
                  <a:rPr lang="en-US" altLang="zh-CN" sz="1800" b="0" i="0" dirty="0">
                    <a:solidFill>
                      <a:srgbClr val="6565FF"/>
                    </a:solidFill>
                    <a:latin typeface="Times New Roman" pitchFamily="34" charset="0"/>
                    <a:ea typeface="微软雅黑" pitchFamily="34" charset="-122"/>
                    <a:cs typeface="Times New Roman" pitchFamily="34" charset="-120"/>
                  </a:rPr>
                  <a:t>到平面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的距离为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11</m:t>
                            </m:r>
                          </m:e>
                        </m:rad>
                      </m:num>
                      <m:den>
                        <m:r>
                          <a:rPr lang="en-US" altLang="zh-CN" sz="1800" b="0" i="0">
                            <a:solidFill>
                              <a:srgbClr val="6565FF"/>
                            </a:solidFill>
                            <a:latin typeface="Cambria Math" pitchFamily="34" charset="0"/>
                            <a:ea typeface="Cambria Math" pitchFamily="34" charset="-122"/>
                            <a:cs typeface="Cambria Math" pitchFamily="34" charset="-120"/>
                          </a:rPr>
                          <m:t>11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即</a:t>
                </a:r>
                <a:r>
                  <a:rPr lang="en-US" altLang="zh-CN" sz="1800" b="0" i="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oMath>
                </a14:m>
                <a:r>
                  <a:rPr lang="en-US" altLang="zh-CN" sz="1800" b="0" i="0" dirty="0">
                    <a:solidFill>
                      <a:srgbClr val="6565FF"/>
                    </a:solidFill>
                    <a:latin typeface="Times New Roman" pitchFamily="34" charset="0"/>
                    <a:ea typeface="微软雅黑" pitchFamily="34" charset="-122"/>
                    <a:cs typeface="Times New Roman" pitchFamily="34" charset="-120"/>
                  </a:rPr>
                  <a:t>到平面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的距离为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11</m:t>
                            </m:r>
                          </m:e>
                        </m:rad>
                      </m:num>
                      <m:den>
                        <m:r>
                          <a:rPr lang="en-US" altLang="zh-CN" sz="1800" b="0" i="0">
                            <a:solidFill>
                              <a:srgbClr val="6565FF"/>
                            </a:solidFill>
                            <a:latin typeface="Cambria Math" pitchFamily="34" charset="0"/>
                            <a:ea typeface="Cambria Math" pitchFamily="34" charset="-122"/>
                            <a:cs typeface="Cambria Math" pitchFamily="34" charset="-120"/>
                          </a:rPr>
                          <m:t>11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68_1#3d7645279?vcp=1&amp;vop=1&amp;pid=d0a51e1af&amp;color=36,64,97&amp;vtp=1&amp;bbb=1"/>
              <p:cNvSpPr>
                <a:spLocks noRot="1" noChangeAspect="1" noMove="1" noResize="1" noEditPoints="1" noAdjustHandles="1" noChangeArrowheads="1" noChangeShapeType="1" noTextEdit="1"/>
              </p:cNvSpPr>
              <p:nvPr/>
            </p:nvSpPr>
            <p:spPr>
              <a:xfrm>
                <a:off x="539496" y="4398607"/>
                <a:ext cx="11109960" cy="1677607"/>
              </a:xfrm>
              <a:prstGeom prst="rect">
                <a:avLst/>
              </a:prstGeom>
              <a:blipFill>
                <a:blip r:embed="rId6"/>
                <a:stretch>
                  <a:fillRect l="-1317" t="-727" b="-47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5">
                                            <p:bg/>
                                          </p:spTgt>
                                        </p:tgtEl>
                                        <p:attrNameLst>
                                          <p:attrName>style.visibility</p:attrName>
                                        </p:attrNameLst>
                                      </p:cBhvr>
                                      <p:to>
                                        <p:strVal val="visible"/>
                                      </p:to>
                                    </p:set>
                                    <p:animEffect transition="in" filter="fade">
                                      <p:cBhvr>
                                        <p:cTn id="44" dur="500"/>
                                        <p:tgtEl>
                                          <p:spTgt spid="5">
                                            <p:bg/>
                                          </p:spTgt>
                                        </p:tgtEl>
                                      </p:cBhvr>
                                    </p:animEffect>
                                    <p:anim calcmode="lin" valueType="num">
                                      <p:cBhvr>
                                        <p:cTn id="45" dur="500" fill="hold"/>
                                        <p:tgtEl>
                                          <p:spTgt spid="5">
                                            <p:bg/>
                                          </p:spTgt>
                                        </p:tgtEl>
                                        <p:attrNameLst>
                                          <p:attrName>ppt_x</p:attrName>
                                        </p:attrNameLst>
                                      </p:cBhvr>
                                      <p:tavLst>
                                        <p:tav tm="0">
                                          <p:val>
                                            <p:strVal val="#ppt_x"/>
                                          </p:val>
                                        </p:tav>
                                        <p:tav tm="100000">
                                          <p:val>
                                            <p:strVal val="#ppt_x"/>
                                          </p:val>
                                        </p:tav>
                                      </p:tavLst>
                                    </p:anim>
                                    <p:anim calcmode="lin" valueType="num">
                                      <p:cBhvr>
                                        <p:cTn id="46" dur="500" fill="hold"/>
                                        <p:tgtEl>
                                          <p:spTgt spid="5">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Effect transition="in" filter="fade">
                                      <p:cBhvr>
                                        <p:cTn id="49" dur="500"/>
                                        <p:tgtEl>
                                          <p:spTgt spid="5">
                                            <p:txEl>
                                              <p:pRg st="0" end="0"/>
                                            </p:txEl>
                                          </p:spTgt>
                                        </p:tgtEl>
                                      </p:cBhvr>
                                    </p:animEffect>
                                    <p:anim calcmode="lin" valueType="num">
                                      <p:cBhvr>
                                        <p:cTn id="5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
                                            <p:txEl>
                                              <p:pRg st="1" end="1"/>
                                            </p:txEl>
                                          </p:spTgt>
                                        </p:tgtEl>
                                        <p:attrNameLst>
                                          <p:attrName>style.visibility</p:attrName>
                                        </p:attrNameLst>
                                      </p:cBhvr>
                                      <p:to>
                                        <p:strVal val="visible"/>
                                      </p:to>
                                    </p:set>
                                    <p:animEffect transition="in" filter="fade">
                                      <p:cBhvr>
                                        <p:cTn id="54" dur="500"/>
                                        <p:tgtEl>
                                          <p:spTgt spid="5">
                                            <p:txEl>
                                              <p:pRg st="1" end="1"/>
                                            </p:txEl>
                                          </p:spTgt>
                                        </p:tgtEl>
                                      </p:cBhvr>
                                    </p:animEffect>
                                    <p:anim calcmode="lin" valueType="num">
                                      <p:cBhvr>
                                        <p:cTn id="5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5">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
                                            <p:txEl>
                                              <p:pRg st="2" end="2"/>
                                            </p:txEl>
                                          </p:spTgt>
                                        </p:tgtEl>
                                        <p:attrNameLst>
                                          <p:attrName>style.visibility</p:attrName>
                                        </p:attrNameLst>
                                      </p:cBhvr>
                                      <p:to>
                                        <p:strVal val="visible"/>
                                      </p:to>
                                    </p:set>
                                    <p:animEffect transition="in" filter="fade">
                                      <p:cBhvr>
                                        <p:cTn id="59" dur="500"/>
                                        <p:tgtEl>
                                          <p:spTgt spid="5">
                                            <p:txEl>
                                              <p:pRg st="2" end="2"/>
                                            </p:txEl>
                                          </p:spTgt>
                                        </p:tgtEl>
                                      </p:cBhvr>
                                    </p:animEffect>
                                    <p:anim calcmode="lin" valueType="num">
                                      <p:cBhvr>
                                        <p:cTn id="6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61" dur="500" fill="hold"/>
                                        <p:tgtEl>
                                          <p:spTgt spid="5">
                                            <p:txEl>
                                              <p:pRg st="2" end="2"/>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
                                            <p:txEl>
                                              <p:pRg st="3" end="3"/>
                                            </p:txEl>
                                          </p:spTgt>
                                        </p:tgtEl>
                                        <p:attrNameLst>
                                          <p:attrName>style.visibility</p:attrName>
                                        </p:attrNameLst>
                                      </p:cBhvr>
                                      <p:to>
                                        <p:strVal val="visible"/>
                                      </p:to>
                                    </p:set>
                                    <p:animEffect transition="in" filter="fade">
                                      <p:cBhvr>
                                        <p:cTn id="64" dur="500"/>
                                        <p:tgtEl>
                                          <p:spTgt spid="5">
                                            <p:txEl>
                                              <p:pRg st="3" end="3"/>
                                            </p:txEl>
                                          </p:spTgt>
                                        </p:tgtEl>
                                      </p:cBhvr>
                                    </p:animEffect>
                                    <p:anim calcmode="lin" valueType="num">
                                      <p:cBhvr>
                                        <p:cTn id="6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6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9_1#23f892f2c?vcp=1&amp;vop=1&amp;pid=e702a7722&amp;color=36,64,97&amp;vtp=1&amp;bt=1&amp;bbb=1&amp;hb=1"/>
              <p:cNvSpPr/>
              <p:nvPr/>
            </p:nvSpPr>
            <p:spPr>
              <a:xfrm>
                <a:off x="539496" y="1473059"/>
                <a:ext cx="11109960" cy="935355"/>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例11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[全国高中数学联赛]</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已知四边形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𝐵𝐶</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𝐷𝐶</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r>
                      <a:rPr lang="en-US" altLang="zh-CN" sz="1800" b="0" i="0">
                        <a:solidFill>
                          <a:srgbClr val="244061"/>
                        </a:solidFill>
                        <a:latin typeface="Cambria Math" pitchFamily="34" charset="0"/>
                        <a:ea typeface="Cambria Math" pitchFamily="34" charset="-122"/>
                        <a:cs typeface="Cambria Math" pitchFamily="34" charset="-120"/>
                      </a:rPr>
                      <m:t>𝐵𝐶</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oMath>
                </a14:m>
                <a:r>
                  <a:rPr lang="en-US" altLang="zh-CN" sz="1800" b="0" i="0" dirty="0">
                    <a:solidFill>
                      <a:srgbClr val="244061"/>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的中点，如图</a:t>
                </a:r>
                <a:r>
                  <a:rPr lang="en-US" altLang="zh-CN" sz="1800" b="0" i="0">
                    <a:solidFill>
                      <a:srgbClr val="244061"/>
                    </a:solidFill>
                    <a:latin typeface="Times New Roman" pitchFamily="34" charset="0"/>
                    <a:ea typeface="微软雅黑" pitchFamily="34" charset="-122"/>
                    <a:cs typeface="Times New Roman" pitchFamily="34" charset="-120"/>
                  </a:rPr>
                  <a:t>①，</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将</a:t>
                </a:r>
                <a14:m>
                  <m:oMath xmlns:m="http://schemas.openxmlformats.org/officeDocument/2006/math">
                    <m:r>
                      <m:rPr>
                        <m:nor/>
                      </m:rPr>
                      <a:rPr lang="en-US" altLang="zh-CN" b="0" i="0">
                        <a:solidFill>
                          <a:srgbClr val="244061"/>
                        </a:solidFill>
                        <a:latin typeface="SimSun" pitchFamily="34" charset="0"/>
                        <a:ea typeface="SimSun" pitchFamily="34" charset="-122"/>
                        <a:cs typeface="SimSun" pitchFamily="34" charset="-120"/>
                      </a:rPr>
                      <m:t>△</m:t>
                    </m:r>
                    <m:r>
                      <a:rPr lang="en-US" altLang="zh-CN" b="0" i="0">
                        <a:solidFill>
                          <a:srgbClr val="244061"/>
                        </a:solidFill>
                        <a:latin typeface="Cambria Math" pitchFamily="34" charset="0"/>
                        <a:ea typeface="Cambria Math" pitchFamily="34" charset="-122"/>
                        <a:cs typeface="Cambria Math" pitchFamily="34" charset="-120"/>
                      </a:rPr>
                      <m:t>𝐵𝐴𝐸</m:t>
                    </m:r>
                  </m:oMath>
                </a14:m>
                <a:r>
                  <a:rPr lang="en-US" altLang="zh-CN" b="0" i="0" dirty="0">
                    <a:solidFill>
                      <a:srgbClr val="244061"/>
                    </a:solidFill>
                    <a:latin typeface="Times New Roman" pitchFamily="34" charset="0"/>
                    <a:ea typeface="微软雅黑" pitchFamily="34" charset="-122"/>
                    <a:cs typeface="Times New Roman" pitchFamily="34" charset="-120"/>
                  </a:rPr>
                  <a:t>沿着</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𝐴𝐸</m:t>
                    </m:r>
                  </m:oMath>
                </a14:m>
                <a:r>
                  <a:rPr lang="en-US" altLang="zh-CN" b="0" i="0" dirty="0">
                    <a:solidFill>
                      <a:srgbClr val="244061"/>
                    </a:solidFill>
                    <a:latin typeface="Times New Roman" pitchFamily="34" charset="0"/>
                    <a:ea typeface="微软雅黑" pitchFamily="34" charset="-122"/>
                    <a:cs typeface="Times New Roman" pitchFamily="34" charset="-120"/>
                  </a:rPr>
                  <a:t>翻折成</a:t>
                </a:r>
                <a14:m>
                  <m:oMath xmlns:m="http://schemas.openxmlformats.org/officeDocument/2006/math">
                    <m:r>
                      <m:rPr>
                        <m:nor/>
                      </m:rPr>
                      <a:rPr lang="en-US" altLang="zh-CN" b="0" i="0">
                        <a:solidFill>
                          <a:srgbClr val="244061"/>
                        </a:solidFill>
                        <a:latin typeface="SimSun" pitchFamily="34" charset="0"/>
                        <a:ea typeface="SimSun" pitchFamily="34" charset="-122"/>
                        <a:cs typeface="SimSun"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𝐵</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𝐴𝐸</m:t>
                    </m:r>
                  </m:oMath>
                </a14:m>
                <a:r>
                  <a:rPr lang="en-US" altLang="zh-CN" b="0" i="0" dirty="0">
                    <a:solidFill>
                      <a:srgbClr val="244061"/>
                    </a:solidFill>
                    <a:latin typeface="Times New Roman" pitchFamily="34" charset="0"/>
                    <a:ea typeface="微软雅黑" pitchFamily="34" charset="-122"/>
                    <a:cs typeface="Times New Roman" pitchFamily="34" charset="-120"/>
                  </a:rPr>
                  <a:t>,使平面</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𝐵</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𝐴𝐸</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𝐴𝐸𝐶𝐷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，如图②.</a:t>
                </a:r>
                <a:endParaRPr lang="en-US" altLang="zh-CN" dirty="0"/>
              </a:p>
            </p:txBody>
          </p:sp>
        </mc:Choice>
        <mc:Fallback>
          <p:sp>
            <p:nvSpPr>
              <p:cNvPr id="2" name="QO_5_BD.69_1#23f892f2c?vcp=1&amp;vop=1&amp;pid=e702a7722&amp;color=36,64,97&amp;vtp=1&amp;bt=1&amp;bbb=1&amp;hb=1"/>
              <p:cNvSpPr>
                <a:spLocks noRot="1" noChangeAspect="1" noMove="1" noResize="1" noEditPoints="1" noAdjustHandles="1" noChangeArrowheads="1" noChangeShapeType="1" noTextEdit="1"/>
              </p:cNvSpPr>
              <p:nvPr/>
            </p:nvSpPr>
            <p:spPr>
              <a:xfrm>
                <a:off x="539496" y="1473059"/>
                <a:ext cx="11109960" cy="935355"/>
              </a:xfrm>
              <a:prstGeom prst="rect">
                <a:avLst/>
              </a:prstGeom>
              <a:blipFill>
                <a:blip r:embed="rId3"/>
                <a:stretch>
                  <a:fillRect l="-1317" r="-988" b="-15033"/>
                </a:stretch>
              </a:blipFill>
              <a:ln/>
            </p:spPr>
            <p:txBody>
              <a:bodyPr/>
              <a:lstStyle/>
              <a:p>
                <a:r>
                  <a:rPr lang="zh-CN" altLang="en-US">
                    <a:noFill/>
                  </a:rPr>
                  <a:t> </a:t>
                </a:r>
              </a:p>
            </p:txBody>
          </p:sp>
        </mc:Fallback>
      </mc:AlternateContent>
      <p:pic>
        <p:nvPicPr>
          <p:cNvPr id="3" name="QO_5_BD.69_3#23f892f2c?iti=3&amp;htil=1&amp;vcp=1&amp;vop=1&amp;pid=e702a7722&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664208" y="3203307"/>
            <a:ext cx="3319272"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69_4#23f892f2c?iti=4&amp;htil=1&amp;vcp=1&amp;vop=1&amp;pid=e702a7722&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799832" y="2535795"/>
            <a:ext cx="2148840" cy="2551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69_5#23f892f2c?iti=3&amp;htil=1&amp;vcp=1&amp;vop=1&amp;pid=e702a7722&amp;color=36,64,97&amp;vtp=1&amp;bbb=1"/>
          <p:cNvSpPr/>
          <p:nvPr/>
        </p:nvSpPr>
        <p:spPr>
          <a:xfrm>
            <a:off x="3069050" y="5223116"/>
            <a:ext cx="50958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图①</a:t>
            </a:r>
            <a:endParaRPr lang="en-US" altLang="zh-CN" sz="1800" dirty="0"/>
          </a:p>
        </p:txBody>
      </p:sp>
      <p:sp>
        <p:nvSpPr>
          <p:cNvPr id="6" name="QO_5_BD.69_6#23f892f2c?iti=4&amp;htil=1&amp;vcp=1&amp;vop=1&amp;pid=e702a7722&amp;color=36,64,97&amp;vtp=1&amp;bbb=1"/>
          <p:cNvSpPr/>
          <p:nvPr/>
        </p:nvSpPr>
        <p:spPr>
          <a:xfrm>
            <a:off x="8619458" y="5213972"/>
            <a:ext cx="50958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图②</a:t>
            </a:r>
            <a:endParaRPr lang="en-US" altLang="zh-CN" sz="1800"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0_1#8b5c94ea0?vcp=1&amp;vop=1&amp;pid=23f892f2c&amp;color=36,64,97&amp;vtp=1&amp;bt=1&amp;bbb=1"/>
              <p:cNvSpPr/>
              <p:nvPr/>
            </p:nvSpPr>
            <p:spPr>
              <a:xfrm>
                <a:off x="539496" y="125836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求四棱锥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𝐴𝐸𝐶𝐷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的体积；</a:t>
                </a:r>
                <a:endParaRPr lang="en-US" altLang="zh-CN" sz="1800" dirty="0"/>
              </a:p>
            </p:txBody>
          </p:sp>
        </mc:Choice>
        <mc:Fallback>
          <p:sp>
            <p:nvSpPr>
              <p:cNvPr id="2" name="QO_6_BD.70_1#8b5c94ea0?vcp=1&amp;vop=1&amp;pid=23f892f2c&amp;color=36,64,97&amp;vtp=1&amp;bt=1&amp;bbb=1"/>
              <p:cNvSpPr>
                <a:spLocks noRot="1" noChangeAspect="1" noMove="1" noResize="1" noEditPoints="1" noAdjustHandles="1" noChangeArrowheads="1" noChangeShapeType="1" noTextEdit="1"/>
              </p:cNvSpPr>
              <p:nvPr/>
            </p:nvSpPr>
            <p:spPr>
              <a:xfrm>
                <a:off x="539496" y="1258366"/>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71_1#8b5c94ea0?vcp=1&amp;vop=1&amp;pid=23f892f2c&amp;color=36,64,97&amp;vtp=1&amp;bbb=1&amp;hb=1"/>
              <p:cNvSpPr/>
              <p:nvPr/>
            </p:nvSpPr>
            <p:spPr>
              <a:xfrm>
                <a:off x="539496" y="1632000"/>
                <a:ext cx="11109960" cy="1792224"/>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如图，取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，连接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.易知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为等边三角形</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8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.又因为平面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𝐴𝐸𝐶𝐷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𝑀</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𝑉</m:t>
                        </m:r>
                      </m:e>
                      <m:sub>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𝐴𝐸𝐶𝐷</m:t>
                        </m:r>
                      </m:sub>
                    </m:sSub>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3</m:t>
                            </m:r>
                          </m:e>
                        </m:rad>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m:t>
                    </m:r>
                    <m:r>
                      <m:rPr>
                        <m:sty m:val="p"/>
                      </m:rPr>
                      <a:rPr lang="en-US" altLang="zh-CN" b="0" i="0">
                        <a:solidFill>
                          <a:srgbClr val="6565FF"/>
                        </a:solidFill>
                        <a:latin typeface="Cambria Math" pitchFamily="34" charset="0"/>
                        <a:ea typeface="Cambria Math" pitchFamily="34" charset="-122"/>
                        <a:cs typeface="Cambria Math" pitchFamily="34" charset="-120"/>
                      </a:rPr>
                      <m:t>sin</m:t>
                    </m:r>
                    <m:r>
                      <m:rPr>
                        <m:nor/>
                      </m:rPr>
                      <a:rPr lang="en-US" altLang="zh-CN" b="0" i="0">
                        <a:solidFill>
                          <a:srgbClr val="6565FF"/>
                        </a:solidFill>
                        <a:latin typeface="Cambria Math" pitchFamily="34" charset="0"/>
                        <a:ea typeface="Cambria Math" pitchFamily="34" charset="-122"/>
                        <a:cs typeface="Cambria Math" pitchFamily="34" charset="-120"/>
                      </a:rPr>
                      <m:t> </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6565FF"/>
                            </a:solidFill>
                            <a:latin typeface="Cambria Math" pitchFamily="34" charset="0"/>
                            <a:ea typeface="Cambria Math" pitchFamily="34" charset="-122"/>
                            <a:cs typeface="Cambria Math" pitchFamily="34" charset="-120"/>
                          </a:rPr>
                          <m:t>π</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𝑎</m:t>
                            </m:r>
                          </m:e>
                          <m:sup>
                            <m:r>
                              <a:rPr lang="en-US" altLang="zh-CN" b="0" i="0">
                                <a:solidFill>
                                  <a:srgbClr val="6565FF"/>
                                </a:solidFill>
                                <a:latin typeface="Cambria Math" pitchFamily="34" charset="0"/>
                                <a:ea typeface="Cambria Math" pitchFamily="34" charset="-122"/>
                                <a:cs typeface="Cambria Math" pitchFamily="34" charset="-120"/>
                              </a:rPr>
                              <m:t>3</m:t>
                            </m:r>
                          </m:sup>
                        </m:sSup>
                      </m:num>
                      <m:den>
                        <m:r>
                          <a:rPr lang="en-US" altLang="zh-CN"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6_AN.71_1#8b5c94ea0?vcp=1&amp;vop=1&amp;pid=23f892f2c&amp;color=36,64,97&amp;vtp=1&amp;bbb=1&amp;hb=1"/>
              <p:cNvSpPr>
                <a:spLocks noRot="1" noChangeAspect="1" noMove="1" noResize="1" noEditPoints="1" noAdjustHandles="1" noChangeArrowheads="1" noChangeShapeType="1" noTextEdit="1"/>
              </p:cNvSpPr>
              <p:nvPr/>
            </p:nvSpPr>
            <p:spPr>
              <a:xfrm>
                <a:off x="539496" y="1632000"/>
                <a:ext cx="11109960" cy="1792224"/>
              </a:xfrm>
              <a:prstGeom prst="rect">
                <a:avLst/>
              </a:prstGeom>
              <a:blipFill>
                <a:blip r:embed="rId4"/>
                <a:stretch>
                  <a:fillRect l="-1317" b="-4422"/>
                </a:stretch>
              </a:blipFill>
              <a:ln/>
            </p:spPr>
            <p:txBody>
              <a:bodyPr/>
              <a:lstStyle/>
              <a:p>
                <a:r>
                  <a:rPr lang="zh-CN" altLang="en-US">
                    <a:noFill/>
                  </a:rPr>
                  <a:t> </a:t>
                </a:r>
              </a:p>
            </p:txBody>
          </p:sp>
        </mc:Fallback>
      </mc:AlternateContent>
      <p:pic>
        <p:nvPicPr>
          <p:cNvPr id="4" name="QO_6_AN.71_2#8b5c94ea0?vcp=1&amp;vop=1&amp;pid=23f892f2c&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340096" y="3537000"/>
            <a:ext cx="1517904" cy="22494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2_1#321a23f79?vcp=1&amp;vop=1&amp;pid=23f892f2c&amp;color=36,64,97&amp;vtp=1&amp;bt=1&amp;bbb=1"/>
              <p:cNvSpPr/>
              <p:nvPr/>
            </p:nvSpPr>
            <p:spPr>
              <a:xfrm>
                <a:off x="539496" y="132885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𝐴𝐷</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𝐸𝐶</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所成角的正弦值.</a:t>
                </a:r>
                <a:endParaRPr lang="en-US" altLang="zh-CN" sz="1800" dirty="0"/>
              </a:p>
            </p:txBody>
          </p:sp>
        </mc:Choice>
        <mc:Fallback>
          <p:sp>
            <p:nvSpPr>
              <p:cNvPr id="2" name="QO_6_BD.72_1#321a23f79?vcp=1&amp;vop=1&amp;pid=23f892f2c&amp;color=36,64,97&amp;vtp=1&amp;bt=1&amp;bbb=1"/>
              <p:cNvSpPr>
                <a:spLocks noRot="1" noChangeAspect="1" noMove="1" noResize="1" noEditPoints="1" noAdjustHandles="1" noChangeArrowheads="1" noChangeShapeType="1" noTextEdit="1"/>
              </p:cNvSpPr>
              <p:nvPr/>
            </p:nvSpPr>
            <p:spPr>
              <a:xfrm>
                <a:off x="539496" y="1328851"/>
                <a:ext cx="11109960" cy="363665"/>
              </a:xfrm>
              <a:prstGeom prst="rect">
                <a:avLst/>
              </a:prstGeom>
              <a:blipFill>
                <a:blip r:embed="rId3"/>
                <a:stretch>
                  <a:fillRect l="-1317"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73_1#321a23f79?vcp=1&amp;vop=1&amp;pid=23f892f2c&amp;color=36,64,97&amp;vtp=1&amp;bbb=1&amp;hb=1"/>
              <p:cNvSpPr/>
              <p:nvPr/>
            </p:nvSpPr>
            <p:spPr>
              <a:xfrm>
                <a:off x="539496" y="1702485"/>
                <a:ext cx="11109960" cy="3987800"/>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【解】连接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𝑀𝐷</m:t>
                    </m:r>
                  </m:oMath>
                </a14:m>
                <a:r>
                  <a:rPr lang="en-US" altLang="zh-CN" sz="1800" b="0" i="0" dirty="0">
                    <a:solidFill>
                      <a:srgbClr val="6565FF"/>
                    </a:solidFill>
                    <a:latin typeface="Times New Roman" pitchFamily="34" charset="0"/>
                    <a:ea typeface="微软雅黑" pitchFamily="34" charset="-122"/>
                    <a:cs typeface="Times New Roman" pitchFamily="34" charset="-120"/>
                  </a:rPr>
                  <a:t>,结合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𝐴𝑀</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𝑀𝐴𝐷</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800" b="0" i="0" dirty="0">
                    <a:solidFill>
                      <a:srgbClr val="6565FF"/>
                    </a:solidFill>
                    <a:latin typeface="Times New Roman" pitchFamily="34" charset="0"/>
                    <a:ea typeface="微软雅黑" pitchFamily="34" charset="-122"/>
                    <a:cs typeface="Times New Roman" pitchFamily="34" charset="-120"/>
                  </a:rPr>
                  <a:t>为原点，分别以</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𝑀𝐸</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𝑀𝐷</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𝑀</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oMath>
                </a14:m>
                <a:r>
                  <a:rPr lang="en-US" altLang="zh-CN" sz="1800" b="0" i="0" dirty="0">
                    <a:solidFill>
                      <a:srgbClr val="6565FF"/>
                    </a:solidFill>
                    <a:latin typeface="Times New Roman" pitchFamily="34" charset="0"/>
                    <a:ea typeface="微软雅黑" pitchFamily="34" charset="-122"/>
                    <a:cs typeface="Times New Roman" pitchFamily="34" charset="-120"/>
                  </a:rPr>
                  <a:t>的方向为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轴</a:t>
                </a:r>
              </a:p>
              <a:p>
                <a:pPr latinLnBrk="1">
                  <a:lnSpc>
                    <a:spcPts val="3800"/>
                  </a:lnSpc>
                </a:pPr>
                <a:r>
                  <a:rPr lang="en-US" altLang="zh-CN" sz="1800" b="0" i="0">
                    <a:solidFill>
                      <a:srgbClr val="6565FF"/>
                    </a:solidFill>
                    <a:latin typeface="Times New Roman" pitchFamily="34" charset="0"/>
                    <a:ea typeface="微软雅黑" pitchFamily="34" charset="-122"/>
                    <a:cs typeface="Times New Roman" pitchFamily="34" charset="-120"/>
                  </a:rPr>
                  <a:t>的正方向建立如图所示的空间直角坐标系</a:t>
                </a:r>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𝐸𝐶</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𝐸</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𝐴𝐷</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𝒖</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8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𝒖</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𝐸𝐶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𝒖</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𝐸</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𝑦</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𝑧</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𝒖</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𝒗</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ct val="110000"/>
                  </a:lnSpc>
                </a:pPr>
                <a:endParaRPr lang="en-US" altLang="zh-CN" dirty="0"/>
              </a:p>
            </p:txBody>
          </p:sp>
        </mc:Choice>
        <mc:Fallback>
          <p:sp>
            <p:nvSpPr>
              <p:cNvPr id="3" name="QO_6_AN.73_1#321a23f79?vcp=1&amp;vop=1&amp;pid=23f892f2c&amp;color=36,64,97&amp;vtp=1&amp;bbb=1&amp;hb=1"/>
              <p:cNvSpPr>
                <a:spLocks noRot="1" noChangeAspect="1" noMove="1" noResize="1" noEditPoints="1" noAdjustHandles="1" noChangeArrowheads="1" noChangeShapeType="1" noTextEdit="1"/>
              </p:cNvSpPr>
              <p:nvPr/>
            </p:nvSpPr>
            <p:spPr>
              <a:xfrm>
                <a:off x="539496" y="1702485"/>
                <a:ext cx="11109960" cy="3987800"/>
              </a:xfrm>
              <a:prstGeom prst="rect">
                <a:avLst/>
              </a:prstGeom>
              <a:blipFill>
                <a:blip r:embed="rId4"/>
                <a:stretch>
                  <a:fillRect l="-1317" r="-549" b="-244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73_1#321a23f79?vcp=1&amp;vop=1&amp;pid=23f892f2c&amp;color=36,64,97&amp;vtp=1&amp;bbb=1&amp;hb=1">
                <a:extLst>
                  <a:ext uri="{FF2B5EF4-FFF2-40B4-BE49-F238E27FC236}">
                    <a16:creationId xmlns:a16="http://schemas.microsoft.com/office/drawing/2014/main" id="{435AB18A-07F1-1FA2-B674-8515C74D4A51}"/>
                  </a:ext>
                </a:extLst>
              </p:cNvPr>
              <p:cNvSpPr/>
              <p:nvPr/>
            </p:nvSpPr>
            <p:spPr>
              <a:xfrm>
                <a:off x="539496" y="2140603"/>
                <a:ext cx="11109960" cy="2748280"/>
              </a:xfrm>
              <a:prstGeom prst="rect">
                <a:avLst/>
              </a:prstGeom>
              <a:noFill/>
              <a:ln/>
            </p:spPr>
            <p:txBody>
              <a:bodyPr wrap="none" lIns="0" tIns="0" rIns="0" bIns="0" rtlCol="0" anchor="t"/>
              <a:lstStyle/>
              <a:p>
                <a:pPr latinLnBrk="1">
                  <a:lnSpc>
                    <a:spcPts val="8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𝒗</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𝐴𝐷</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𝒗</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𝑎𝑦</m:t>
                            </m:r>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𝑎𝑧</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𝒗</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r>
                  <a:rPr lang="en-US" altLang="zh-CN" b="0" i="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𝒖</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𝒗</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6565FF"/>
                            </a:solidFill>
                            <a:latin typeface="Cambria Math" pitchFamily="34" charset="0"/>
                            <a:ea typeface="Cambria Math" pitchFamily="34" charset="-122"/>
                            <a:cs typeface="Cambria Math" pitchFamily="34" charset="-120"/>
                          </a:rPr>
                          <m:t>𝒖</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𝒗</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𝒖</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𝒗</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,设平面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𝐸𝐶</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所成角为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sin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所以平面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𝐴𝐷</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oMath>
                </a14:m>
                <a:r>
                  <a:rPr lang="en-US" altLang="zh-CN" b="0" i="0" dirty="0">
                    <a:solidFill>
                      <a:srgbClr val="6565FF"/>
                    </a:solidFill>
                    <a:latin typeface="Times New Roman" pitchFamily="34" charset="0"/>
                    <a:ea typeface="微软雅黑" pitchFamily="34" charset="-122"/>
                    <a:cs typeface="Times New Roman" pitchFamily="34" charset="-120"/>
                  </a:rPr>
                  <a:t>与平面</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𝐸𝐶</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oMath>
                </a14:m>
                <a:r>
                  <a:rPr lang="en-US" altLang="zh-CN" b="0" i="0" dirty="0">
                    <a:solidFill>
                      <a:srgbClr val="6565FF"/>
                    </a:solidFill>
                    <a:latin typeface="Times New Roman" pitchFamily="34" charset="0"/>
                    <a:ea typeface="微软雅黑" pitchFamily="34" charset="-122"/>
                    <a:cs typeface="Times New Roman" pitchFamily="34" charset="-120"/>
                  </a:rPr>
                  <a:t>所成角的正弦值为</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4</m:t>
                        </m:r>
                      </m:num>
                      <m:den>
                        <m:r>
                          <a:rPr lang="en-US" altLang="zh-CN"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AN.73_1#321a23f79?vcp=1&amp;vop=1&amp;pid=23f892f2c&amp;color=36,64,97&amp;vtp=1&amp;bbb=1&amp;hb=1">
                <a:extLst>
                  <a:ext uri="{FF2B5EF4-FFF2-40B4-BE49-F238E27FC236}">
                    <a16:creationId xmlns:a16="http://schemas.microsoft.com/office/drawing/2014/main" id="{435AB18A-07F1-1FA2-B674-8515C74D4A51}"/>
                  </a:ext>
                </a:extLst>
              </p:cNvPr>
              <p:cNvSpPr>
                <a:spLocks noRot="1" noChangeAspect="1" noMove="1" noResize="1" noEditPoints="1" noAdjustHandles="1" noChangeArrowheads="1" noChangeShapeType="1" noTextEdit="1"/>
              </p:cNvSpPr>
              <p:nvPr/>
            </p:nvSpPr>
            <p:spPr>
              <a:xfrm>
                <a:off x="539496" y="2140603"/>
                <a:ext cx="11109960" cy="2748280"/>
              </a:xfrm>
              <a:prstGeom prst="rect">
                <a:avLst/>
              </a:prstGeom>
              <a:blipFill>
                <a:blip r:embed="rId2"/>
                <a:stretch>
                  <a:fillRect l="-1317" b="-3104"/>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0332451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_1#c3a829e9c?vcp=1&amp;vop=1&amp;pid=e12717844&amp;color=36,64,97&amp;vtp=1&amp;bt=1&amp;bbb=1"/>
              <p:cNvSpPr/>
              <p:nvPr/>
            </p:nvSpPr>
            <p:spPr>
              <a:xfrm>
                <a:off x="539496" y="129322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oMath>
                </a14:m>
                <a:r>
                  <a:rPr lang="en-US" altLang="zh-CN" sz="1800" b="0" i="0" dirty="0">
                    <a:solidFill>
                      <a:srgbClr val="244061"/>
                    </a:solidFill>
                    <a:latin typeface="Times New Roman" pitchFamily="34" charset="0"/>
                    <a:ea typeface="微软雅黑" pitchFamily="34" charset="-122"/>
                    <a:cs typeface="Times New Roman" pitchFamily="34" charset="-120"/>
                  </a:rPr>
                  <a:t>是棱</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oMath>
                </a14:m>
                <a:r>
                  <a:rPr lang="en-US" altLang="zh-CN" sz="1800" b="0" i="0" dirty="0">
                    <a:solidFill>
                      <a:srgbClr val="244061"/>
                    </a:solidFill>
                    <a:latin typeface="Times New Roman" pitchFamily="34" charset="0"/>
                    <a:ea typeface="微软雅黑" pitchFamily="34" charset="-122"/>
                    <a:cs typeface="Times New Roman" pitchFamily="34" charset="-120"/>
                  </a:rPr>
                  <a:t>的中点，求二面角</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𝐸𝐶</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的余弦值；</a:t>
                </a:r>
                <a:endParaRPr lang="en-US" altLang="zh-CN" sz="1800" dirty="0"/>
              </a:p>
            </p:txBody>
          </p:sp>
        </mc:Choice>
        <mc:Fallback>
          <p:sp>
            <p:nvSpPr>
              <p:cNvPr id="2" name="QO_5_BD.4_1#c3a829e9c?vcp=1&amp;vop=1&amp;pid=e12717844&amp;color=36,64,97&amp;vtp=1&amp;bt=1&amp;bbb=1"/>
              <p:cNvSpPr>
                <a:spLocks noRot="1" noChangeAspect="1" noMove="1" noResize="1" noEditPoints="1" noAdjustHandles="1" noChangeArrowheads="1" noChangeShapeType="1" noTextEdit="1"/>
              </p:cNvSpPr>
              <p:nvPr/>
            </p:nvSpPr>
            <p:spPr>
              <a:xfrm>
                <a:off x="539496" y="1293227"/>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p:pic>
        <p:nvPicPr>
          <p:cNvPr id="3" name="QO_5_AN.5_1#c3a829e9c?iti=1&amp;htil=1&amp;vcp=1&amp;vop=1&amp;pid=e12717844&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211442" y="1730870"/>
            <a:ext cx="2359152" cy="2441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AN.5_2#c3a829e9c?iti=1&amp;htil=1&amp;vcp=1&amp;vop=1&amp;pid=e12717844&amp;color=36,64,97&amp;vtp=1&amp;bbb=1"/>
          <p:cNvSpPr/>
          <p:nvPr/>
        </p:nvSpPr>
        <p:spPr>
          <a:xfrm>
            <a:off x="10136224" y="4299318"/>
            <a:ext cx="509587"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6565FF"/>
                </a:solidFill>
                <a:latin typeface="Times New Roman" pitchFamily="34" charset="0"/>
                <a:ea typeface="微软雅黑" pitchFamily="34" charset="-122"/>
                <a:cs typeface="Times New Roman" pitchFamily="34" charset="-120"/>
              </a:rPr>
              <a:t>图①</a:t>
            </a:r>
            <a:endParaRPr lang="en-US" altLang="zh-CN" sz="1800" dirty="0"/>
          </a:p>
        </p:txBody>
      </p:sp>
      <mc:AlternateContent xmlns:mc="http://schemas.openxmlformats.org/markup-compatibility/2006">
        <mc:Choice xmlns:a14="http://schemas.microsoft.com/office/drawing/2010/main" Requires="a14">
          <p:sp>
            <p:nvSpPr>
              <p:cNvPr id="5" name="QO_5_AN.5_3#c3a829e9c?htil=1&amp;vcp=1&amp;vop=1&amp;pid=e12717844&amp;color=36,64,97&amp;vtp=1&amp;bbb=1&amp;hb=1"/>
              <p:cNvSpPr/>
              <p:nvPr/>
            </p:nvSpPr>
            <p:spPr>
              <a:xfrm>
                <a:off x="539496" y="1666861"/>
                <a:ext cx="8613648" cy="122536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底面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𝐴𝐵𝐶𝐷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𝐵𝐴𝐷</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两两垂直，以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为</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坐标原点</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𝐴𝐷</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所在直线分别为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轴，建立如图</a:t>
                </a:r>
                <a:r>
                  <a:rPr lang="en-US" altLang="zh-CN" sz="1800" b="0" i="0">
                    <a:solidFill>
                      <a:srgbClr val="6565FF"/>
                    </a:solidFill>
                    <a:latin typeface="Times New Roman" pitchFamily="34" charset="0"/>
                    <a:ea typeface="微软雅黑" pitchFamily="34" charset="-122"/>
                    <a:cs typeface="Times New Roman" pitchFamily="34" charset="-120"/>
                  </a:rPr>
                  <a:t>①所示的空间直</a:t>
                </a:r>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角坐标系</a:t>
                </a:r>
                <a:r>
                  <a:rPr lang="en-US" altLang="zh-CN"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𝐴</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(0,0,2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m:t>
                    </m:r>
                    <m:r>
                      <a:rPr lang="en-US" altLang="zh-CN" b="0" i="0">
                        <a:solidFill>
                          <a:srgbClr val="6565FF"/>
                        </a:solidFill>
                        <a:latin typeface="Cambria Math" pitchFamily="34" charset="0"/>
                        <a:ea typeface="Cambria Math" pitchFamily="34" charset="-122"/>
                        <a:cs typeface="Cambria Math" pitchFamily="34" charset="-120"/>
                      </a:rPr>
                      <m:t>(1,0,0)</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𝐶</m:t>
                    </m:r>
                    <m:r>
                      <a:rPr lang="en-US" altLang="zh-CN" b="0" i="0">
                        <a:solidFill>
                          <a:srgbClr val="6565FF"/>
                        </a:solidFill>
                        <a:latin typeface="Cambria Math" pitchFamily="34" charset="0"/>
                        <a:ea typeface="Cambria Math" pitchFamily="34" charset="-122"/>
                        <a:cs typeface="Cambria Math" pitchFamily="34" charset="-120"/>
                      </a:rPr>
                      <m:t>(2,1,0)</m:t>
                    </m:r>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𝐴</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𝐸</m:t>
                        </m:r>
                      </m:e>
                    </m:acc>
                    <m:r>
                      <a:rPr lang="en-US" altLang="zh-CN" b="0" i="0">
                        <a:solidFill>
                          <a:srgbClr val="6565FF"/>
                        </a:solidFill>
                        <a:latin typeface="Cambria Math" pitchFamily="34" charset="0"/>
                        <a:ea typeface="Cambria Math" pitchFamily="34" charset="-122"/>
                        <a:cs typeface="Cambria Math" pitchFamily="34" charset="-120"/>
                      </a:rPr>
                      <m:t>=(1,0,−2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𝐴</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𝐶</m:t>
                        </m:r>
                      </m:e>
                    </m:acc>
                    <m:r>
                      <a:rPr lang="en-US" altLang="zh-CN" b="0" i="0">
                        <a:solidFill>
                          <a:srgbClr val="6565FF"/>
                        </a:solidFill>
                        <a:latin typeface="Cambria Math" pitchFamily="34" charset="0"/>
                        <a:ea typeface="Cambria Math" pitchFamily="34" charset="-122"/>
                        <a:cs typeface="Cambria Math" pitchFamily="34" charset="-120"/>
                      </a:rPr>
                      <m:t>=(2,1,−2)</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5" name="QO_5_AN.5_3#c3a829e9c?htil=1&amp;vcp=1&amp;vop=1&amp;pid=e12717844&amp;color=36,64,97&amp;vtp=1&amp;bbb=1&amp;hb=1"/>
              <p:cNvSpPr>
                <a:spLocks noRot="1" noChangeAspect="1" noMove="1" noResize="1" noEditPoints="1" noAdjustHandles="1" noChangeArrowheads="1" noChangeShapeType="1" noTextEdit="1"/>
              </p:cNvSpPr>
              <p:nvPr/>
            </p:nvSpPr>
            <p:spPr>
              <a:xfrm>
                <a:off x="539496" y="1666861"/>
                <a:ext cx="8613648" cy="1225360"/>
              </a:xfrm>
              <a:prstGeom prst="rect">
                <a:avLst/>
              </a:prstGeom>
              <a:blipFill>
                <a:blip r:embed="rId5"/>
                <a:stretch>
                  <a:fillRect l="-1699" r="-142" b="-1194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N.5_4#c3a829e9c?htil=1&amp;vcp=1&amp;vop=1&amp;pid=e12717844&amp;color=36,64,97&amp;vtp=1&amp;bbb=1"/>
              <p:cNvSpPr/>
              <p:nvPr/>
            </p:nvSpPr>
            <p:spPr>
              <a:xfrm>
                <a:off x="539496" y="2940734"/>
                <a:ext cx="8613648" cy="2799144"/>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设平面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𝐸𝐶𝐹</m:t>
                    </m:r>
                  </m:oMath>
                </a14:m>
                <a:r>
                  <a:rPr lang="en-US" altLang="zh-CN" sz="1800" b="0" i="0" dirty="0">
                    <a:solidFill>
                      <a:srgbClr val="6565FF"/>
                    </a:solidFill>
                    <a:latin typeface="Times New Roman" pitchFamily="34" charset="0"/>
                    <a:ea typeface="微软雅黑" pitchFamily="34" charset="-122"/>
                    <a:cs typeface="Times New Roman" pitchFamily="34" charset="-120"/>
                  </a:rPr>
                  <a:t>的法向量为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𝐸𝐶𝐹</m:t>
                    </m:r>
                  </m:oMath>
                </a14:m>
                <a:r>
                  <a:rPr lang="en-US" altLang="zh-CN" sz="1800" b="0" i="0" dirty="0">
                    <a:solidFill>
                      <a:srgbClr val="6565FF"/>
                    </a:solidFill>
                    <a:latin typeface="Times New Roman" pitchFamily="34" charset="0"/>
                    <a:ea typeface="微软雅黑" pitchFamily="34" charset="-122"/>
                    <a:cs typeface="Times New Roman" pitchFamily="34" charset="-120"/>
                  </a:rPr>
                  <a:t>的一个法向量为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=(2,−2,1)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𝐷𝐸𝐶</m:t>
                    </m:r>
                  </m:oMath>
                </a14:m>
                <a:r>
                  <a:rPr lang="en-US" altLang="zh-CN" sz="1800" b="0" i="0" dirty="0">
                    <a:solidFill>
                      <a:srgbClr val="6565FF"/>
                    </a:solidFill>
                    <a:latin typeface="Times New Roman" pitchFamily="34" charset="0"/>
                    <a:ea typeface="微软雅黑" pitchFamily="34" charset="-122"/>
                    <a:cs typeface="Times New Roman" pitchFamily="34" charset="-120"/>
                  </a:rPr>
                  <a:t>的一个法向量为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=(0,0,1)</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cos</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图可知</a:t>
                </a:r>
                <a:r>
                  <a:rPr lang="en-US" altLang="zh-CN" sz="1800" b="0" i="0" dirty="0">
                    <a:solidFill>
                      <a:srgbClr val="6565FF"/>
                    </a:solidFill>
                    <a:latin typeface="Times New Roman" pitchFamily="34" charset="0"/>
                    <a:ea typeface="微软雅黑" pitchFamily="34" charset="-122"/>
                    <a:cs typeface="Times New Roman" pitchFamily="34" charset="-120"/>
                  </a:rPr>
                  <a:t>，二面角</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的平面角为锐角，所以二面角</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的余弦值为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QO_5_AN.5_4#c3a829e9c?htil=1&amp;vcp=1&amp;vop=1&amp;pid=e12717844&amp;color=36,64,97&amp;vtp=1&amp;bbb=1"/>
              <p:cNvSpPr>
                <a:spLocks noRot="1" noChangeAspect="1" noMove="1" noResize="1" noEditPoints="1" noAdjustHandles="1" noChangeArrowheads="1" noChangeShapeType="1" noTextEdit="1"/>
              </p:cNvSpPr>
              <p:nvPr/>
            </p:nvSpPr>
            <p:spPr>
              <a:xfrm>
                <a:off x="539496" y="2940734"/>
                <a:ext cx="8613648" cy="2799144"/>
              </a:xfrm>
              <a:prstGeom prst="rect">
                <a:avLst/>
              </a:prstGeom>
              <a:blipFill>
                <a:blip r:embed="rId6"/>
                <a:stretch>
                  <a:fillRect l="-1699" r="-1486" b="-282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anim calcmode="lin" valueType="num">
                                      <p:cBhvr>
                                        <p:cTn id="13" dur="500" fill="hold"/>
                                        <p:tgtEl>
                                          <p:spTgt spid="4">
                                            <p:bg/>
                                          </p:spTgt>
                                        </p:tgtEl>
                                        <p:attrNameLst>
                                          <p:attrName>ppt_x</p:attrName>
                                        </p:attrNameLst>
                                      </p:cBhvr>
                                      <p:tavLst>
                                        <p:tav tm="0">
                                          <p:val>
                                            <p:strVal val="#ppt_x"/>
                                          </p:val>
                                        </p:tav>
                                        <p:tav tm="100000">
                                          <p:val>
                                            <p:strVal val="#ppt_x"/>
                                          </p:val>
                                        </p:tav>
                                      </p:tavLst>
                                    </p:anim>
                                    <p:anim calcmode="lin" valueType="num">
                                      <p:cBhvr>
                                        <p:cTn id="14" dur="500" fill="hold"/>
                                        <p:tgtEl>
                                          <p:spTgt spid="4">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anim calcmode="lin" valueType="num">
                                      <p:cBhvr>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anim calcmode="lin" valueType="num">
                                      <p:cBhvr>
                                        <p:cTn id="3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500"/>
                                        <p:tgtEl>
                                          <p:spTgt spid="5">
                                            <p:txEl>
                                              <p:pRg st="2" end="2"/>
                                            </p:txEl>
                                          </p:spTgt>
                                        </p:tgtEl>
                                      </p:cBhvr>
                                    </p:animEffect>
                                    <p:anim calcmode="lin" valueType="num">
                                      <p:cBhvr>
                                        <p:cTn id="3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bg/>
                                          </p:spTgt>
                                        </p:tgtEl>
                                        <p:attrNameLst>
                                          <p:attrName>style.visibility</p:attrName>
                                        </p:attrNameLst>
                                      </p:cBhvr>
                                      <p:to>
                                        <p:strVal val="visible"/>
                                      </p:to>
                                    </p:set>
                                    <p:animEffect transition="in" filter="fade">
                                      <p:cBhvr>
                                        <p:cTn id="42" dur="500"/>
                                        <p:tgtEl>
                                          <p:spTgt spid="6">
                                            <p:bg/>
                                          </p:spTgt>
                                        </p:tgtEl>
                                      </p:cBhvr>
                                    </p:animEffect>
                                    <p:anim calcmode="lin" valueType="num">
                                      <p:cBhvr>
                                        <p:cTn id="43" dur="500" fill="hold"/>
                                        <p:tgtEl>
                                          <p:spTgt spid="6">
                                            <p:bg/>
                                          </p:spTgt>
                                        </p:tgtEl>
                                        <p:attrNameLst>
                                          <p:attrName>ppt_x</p:attrName>
                                        </p:attrNameLst>
                                      </p:cBhvr>
                                      <p:tavLst>
                                        <p:tav tm="0">
                                          <p:val>
                                            <p:strVal val="#ppt_x"/>
                                          </p:val>
                                        </p:tav>
                                        <p:tav tm="100000">
                                          <p:val>
                                            <p:strVal val="#ppt_x"/>
                                          </p:val>
                                        </p:tav>
                                      </p:tavLst>
                                    </p:anim>
                                    <p:anim calcmode="lin" valueType="num">
                                      <p:cBhvr>
                                        <p:cTn id="44" dur="500" fill="hold"/>
                                        <p:tgtEl>
                                          <p:spTgt spid="6">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fade">
                                      <p:cBhvr>
                                        <p:cTn id="47" dur="500"/>
                                        <p:tgtEl>
                                          <p:spTgt spid="6">
                                            <p:txEl>
                                              <p:pRg st="0" end="0"/>
                                            </p:txEl>
                                          </p:spTgt>
                                        </p:tgtEl>
                                      </p:cBhvr>
                                    </p:animEffect>
                                    <p:anim calcmode="lin" valueType="num">
                                      <p:cBhvr>
                                        <p:cTn id="4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1" end="1"/>
                                            </p:txEl>
                                          </p:spTgt>
                                        </p:tgtEl>
                                        <p:attrNameLst>
                                          <p:attrName>style.visibility</p:attrName>
                                        </p:attrNameLst>
                                      </p:cBhvr>
                                      <p:to>
                                        <p:strVal val="visible"/>
                                      </p:to>
                                    </p:set>
                                    <p:animEffect transition="in" filter="fade">
                                      <p:cBhvr>
                                        <p:cTn id="52" dur="500"/>
                                        <p:tgtEl>
                                          <p:spTgt spid="6">
                                            <p:txEl>
                                              <p:pRg st="1" end="1"/>
                                            </p:txEl>
                                          </p:spTgt>
                                        </p:tgtEl>
                                      </p:cBhvr>
                                    </p:animEffect>
                                    <p:anim calcmode="lin" valueType="num">
                                      <p:cBhvr>
                                        <p:cTn id="5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2" end="2"/>
                                            </p:txEl>
                                          </p:spTgt>
                                        </p:tgtEl>
                                        <p:attrNameLst>
                                          <p:attrName>style.visibility</p:attrName>
                                        </p:attrNameLst>
                                      </p:cBhvr>
                                      <p:to>
                                        <p:strVal val="visible"/>
                                      </p:to>
                                    </p:set>
                                    <p:animEffect transition="in" filter="fade">
                                      <p:cBhvr>
                                        <p:cTn id="57" dur="500"/>
                                        <p:tgtEl>
                                          <p:spTgt spid="6">
                                            <p:txEl>
                                              <p:pRg st="2" end="2"/>
                                            </p:txEl>
                                          </p:spTgt>
                                        </p:tgtEl>
                                      </p:cBhvr>
                                    </p:animEffect>
                                    <p:anim calcmode="lin" valueType="num">
                                      <p:cBhvr>
                                        <p:cTn id="5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2" end="2"/>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xEl>
                                              <p:pRg st="3" end="3"/>
                                            </p:txEl>
                                          </p:spTgt>
                                        </p:tgtEl>
                                        <p:attrNameLst>
                                          <p:attrName>style.visibility</p:attrName>
                                        </p:attrNameLst>
                                      </p:cBhvr>
                                      <p:to>
                                        <p:strVal val="visible"/>
                                      </p:to>
                                    </p:set>
                                    <p:animEffect transition="in" filter="fade">
                                      <p:cBhvr>
                                        <p:cTn id="62" dur="500"/>
                                        <p:tgtEl>
                                          <p:spTgt spid="6">
                                            <p:txEl>
                                              <p:pRg st="3" end="3"/>
                                            </p:txEl>
                                          </p:spTgt>
                                        </p:tgtEl>
                                      </p:cBhvr>
                                    </p:animEffect>
                                    <p:anim calcmode="lin" valueType="num">
                                      <p:cBhvr>
                                        <p:cTn id="6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64" dur="500" fill="hold"/>
                                        <p:tgtEl>
                                          <p:spTgt spid="6">
                                            <p:txEl>
                                              <p:pRg st="3" end="3"/>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
                                            <p:txEl>
                                              <p:pRg st="4" end="4"/>
                                            </p:txEl>
                                          </p:spTgt>
                                        </p:tgtEl>
                                        <p:attrNameLst>
                                          <p:attrName>style.visibility</p:attrName>
                                        </p:attrNameLst>
                                      </p:cBhvr>
                                      <p:to>
                                        <p:strVal val="visible"/>
                                      </p:to>
                                    </p:set>
                                    <p:animEffect transition="in" filter="fade">
                                      <p:cBhvr>
                                        <p:cTn id="67" dur="500"/>
                                        <p:tgtEl>
                                          <p:spTgt spid="6">
                                            <p:txEl>
                                              <p:pRg st="4" end="4"/>
                                            </p:txEl>
                                          </p:spTgt>
                                        </p:tgtEl>
                                      </p:cBhvr>
                                    </p:animEffect>
                                    <p:anim calcmode="lin" valueType="num">
                                      <p:cBhvr>
                                        <p:cTn id="6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69"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_1#0fcd4e7a8?vcp=1&amp;vop=1&amp;pid=e12717844&amp;color=36,64,97&amp;vtp=1&amp;bt=1&amp;bbb=1"/>
              <p:cNvSpPr/>
              <p:nvPr/>
            </p:nvSpPr>
            <p:spPr>
              <a:xfrm>
                <a:off x="539496" y="828000"/>
                <a:ext cx="11109960" cy="316040"/>
              </a:xfrm>
              <a:prstGeom prst="rect">
                <a:avLst/>
              </a:prstGeom>
              <a:noFill/>
              <a:ln/>
            </p:spPr>
            <p:txBody>
              <a:bodyPr wrap="none" lIns="0" tIns="0" rIns="0" bIns="0" rtlCol="0" anchor="t"/>
              <a:lstStyle/>
              <a:p>
                <a:pPr algn="l" latinLnBrk="1">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求三棱锥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𝐸𝐹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的体积的最大值.</a:t>
                </a:r>
                <a:endParaRPr lang="en-US" altLang="zh-CN" sz="1800" dirty="0"/>
              </a:p>
            </p:txBody>
          </p:sp>
        </mc:Choice>
        <mc:Fallback>
          <p:sp>
            <p:nvSpPr>
              <p:cNvPr id="2" name="QO_5_BD.6_1#0fcd4e7a8?vcp=1&amp;vop=1&amp;pid=e12717844&amp;color=36,64,97&amp;vtp=1&amp;bt=1&amp;bbb=1"/>
              <p:cNvSpPr>
                <a:spLocks noRot="1" noChangeAspect="1" noMove="1" noResize="1" noEditPoints="1" noAdjustHandles="1" noChangeArrowheads="1" noChangeShapeType="1" noTextEdit="1"/>
              </p:cNvSpPr>
              <p:nvPr/>
            </p:nvSpPr>
            <p:spPr>
              <a:xfrm>
                <a:off x="539496" y="828000"/>
                <a:ext cx="11109960" cy="316040"/>
              </a:xfrm>
              <a:prstGeom prst="rect">
                <a:avLst/>
              </a:prstGeom>
              <a:blipFill>
                <a:blip r:embed="rId3"/>
                <a:stretch>
                  <a:fillRect l="-1317" t="-13462" b="-4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_1#0fcd4e7a8?vcp=1&amp;vop=1&amp;pid=e12717844&amp;color=36,64,97&amp;vtp=1&amp;bbb=1"/>
              <p:cNvSpPr/>
              <p:nvPr/>
            </p:nvSpPr>
            <p:spPr>
              <a:xfrm>
                <a:off x="539496" y="1190395"/>
                <a:ext cx="11109960" cy="316040"/>
              </a:xfrm>
              <a:prstGeom prst="rect">
                <a:avLst/>
              </a:prstGeom>
              <a:noFill/>
              <a:ln/>
            </p:spPr>
            <p:txBody>
              <a:bodyPr wrap="none" lIns="0" tIns="0" rIns="0" bIns="0" rtlCol="0" anchor="t"/>
              <a:lstStyle/>
              <a:p>
                <a:pPr algn="l" latinLnBrk="1">
                  <a:lnSpc>
                    <a:spcPts val="27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如图②，过点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𝐹𝑀</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5_AN.7_1#0fcd4e7a8?vcp=1&amp;vop=1&amp;pid=e12717844&amp;color=36,64,97&amp;vtp=1&amp;bbb=1"/>
              <p:cNvSpPr>
                <a:spLocks noRot="1" noChangeAspect="1" noMove="1" noResize="1" noEditPoints="1" noAdjustHandles="1" noChangeArrowheads="1" noChangeShapeType="1" noTextEdit="1"/>
              </p:cNvSpPr>
              <p:nvPr/>
            </p:nvSpPr>
            <p:spPr>
              <a:xfrm>
                <a:off x="539496" y="1190395"/>
                <a:ext cx="11109960" cy="316040"/>
              </a:xfrm>
              <a:prstGeom prst="rect">
                <a:avLst/>
              </a:prstGeom>
              <a:blipFill>
                <a:blip r:embed="rId4"/>
                <a:stretch>
                  <a:fillRect l="-1317" t="-13462" b="-44231"/>
                </a:stretch>
              </a:blipFill>
              <a:ln/>
            </p:spPr>
            <p:txBody>
              <a:bodyPr/>
              <a:lstStyle/>
              <a:p>
                <a:r>
                  <a:rPr lang="zh-CN" altLang="en-US">
                    <a:noFill/>
                  </a:rPr>
                  <a:t> </a:t>
                </a:r>
              </a:p>
            </p:txBody>
          </p:sp>
        </mc:Fallback>
      </mc:AlternateContent>
      <p:pic>
        <p:nvPicPr>
          <p:cNvPr id="4" name="QO_5_AN.7_2#0fcd4e7a8?iti=2&amp;vcp=1&amp;vop=1&amp;pid=e12717844&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074920" y="1637499"/>
            <a:ext cx="2048256"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AN.7_3#0fcd4e7a8?iti=2&amp;vcp=1&amp;vop=1&amp;pid=e12717844&amp;color=36,64,97&amp;vtp=1&amp;bbb=1"/>
          <p:cNvSpPr/>
          <p:nvPr/>
        </p:nvSpPr>
        <p:spPr>
          <a:xfrm>
            <a:off x="5844255" y="3812755"/>
            <a:ext cx="509587" cy="322453"/>
          </a:xfrm>
          <a:prstGeom prst="rect">
            <a:avLst/>
          </a:prstGeom>
          <a:noFill/>
          <a:ln/>
        </p:spPr>
        <p:txBody>
          <a:bodyPr wrap="none" lIns="0" tIns="0" rIns="0" bIns="0" rtlCol="0" anchor="t"/>
          <a:lstStyle/>
          <a:p>
            <a:pPr algn="ctr" latinLnBrk="1">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图②</a:t>
            </a:r>
            <a:endParaRPr lang="en-US" altLang="zh-CN" sz="1800" dirty="0"/>
          </a:p>
        </p:txBody>
      </p:sp>
      <mc:AlternateContent xmlns:mc="http://schemas.openxmlformats.org/markup-compatibility/2006">
        <mc:Choice xmlns:a14="http://schemas.microsoft.com/office/drawing/2010/main" Requires="a14">
          <p:sp>
            <p:nvSpPr>
              <p:cNvPr id="6" name="QO_5_AN.7_4#0fcd4e7a8?vcp=1&amp;vop=1&amp;pid=e12717844&amp;color=36,64,97&amp;vtp=1&amp;bbb=1&amp;hb=1"/>
              <p:cNvSpPr/>
              <p:nvPr/>
            </p:nvSpPr>
            <p:spPr>
              <a:xfrm>
                <a:off x="539496" y="4139399"/>
                <a:ext cx="11109960" cy="1776603"/>
              </a:xfrm>
              <a:prstGeom prst="rect">
                <a:avLst/>
              </a:prstGeom>
              <a:noFill/>
              <a:ln/>
            </p:spPr>
            <p:txBody>
              <a:bodyPr wrap="none" lIns="0" tIns="0" rIns="0" bIns="0" rtlCol="0" anchor="t"/>
              <a:lstStyle/>
              <a:p>
                <a:pPr algn="l" latinLnBrk="1">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因为平面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𝐴𝐵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𝐴𝐵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𝐹𝑀</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，且</a:t>
                </a:r>
              </a:p>
              <a:p>
                <a:pPr latinLnBrk="1">
                  <a:lnSpc>
                    <a:spcPts val="2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𝐹𝑀</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𝐹𝑀</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𝐴𝐵</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𝑉</m:t>
                        </m:r>
                      </m:e>
                      <m: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𝐸𝐹</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𝑉</m:t>
                        </m:r>
                      </m:e>
                      <m:sub>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m:rPr>
                            <m:nor/>
                          </m:rPr>
                          <a:rPr lang="en-US" altLang="zh-CN" sz="1800" b="0" i="0">
                            <a:solidFill>
                              <a:srgbClr val="6565FF"/>
                            </a:solidFill>
                            <a:latin typeface="SimSun" pitchFamily="34" charset="0"/>
                            <a:ea typeface="SimSun" pitchFamily="34" charset="-122"/>
                            <a:cs typeface="SimSun"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𝐹𝑀</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×2×2×</m:t>
                    </m:r>
                    <m:r>
                      <a:rPr lang="en-US" altLang="zh-CN" sz="1800" b="0" i="0">
                        <a:solidFill>
                          <a:srgbClr val="6565FF"/>
                        </a:solidFill>
                        <a:latin typeface="Cambria Math" pitchFamily="34" charset="0"/>
                        <a:ea typeface="Cambria Math" pitchFamily="34" charset="-122"/>
                        <a:cs typeface="Cambria Math" pitchFamily="34" charset="-120"/>
                      </a:rPr>
                      <m:t>𝐹𝑀</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𝐹𝑀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为当点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oMath>
                </a14:m>
                <a:r>
                  <a:rPr lang="en-US" altLang="zh-CN" sz="1800" b="0" i="0" dirty="0">
                    <a:solidFill>
                      <a:srgbClr val="6565FF"/>
                    </a:solidFill>
                    <a:latin typeface="Times New Roman" pitchFamily="34" charset="0"/>
                    <a:ea typeface="微软雅黑" pitchFamily="34" charset="-122"/>
                    <a:cs typeface="Times New Roman" pitchFamily="34" charset="-120"/>
                  </a:rPr>
                  <a:t>与点</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重合时，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取到最大值2，</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所以当点</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𝐹</m:t>
                    </m:r>
                  </m:oMath>
                </a14:m>
                <a:r>
                  <a:rPr lang="en-US" altLang="zh-CN" b="0" i="0" dirty="0">
                    <a:solidFill>
                      <a:srgbClr val="6565FF"/>
                    </a:solidFill>
                    <a:latin typeface="Times New Roman" pitchFamily="34" charset="0"/>
                    <a:ea typeface="微软雅黑" pitchFamily="34" charset="-122"/>
                    <a:cs typeface="Times New Roman" pitchFamily="34" charset="-120"/>
                  </a:rPr>
                  <a:t>与点</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𝐷</m:t>
                        </m:r>
                      </m:e>
                      <m:sub>
                        <m:r>
                          <a:rPr lang="en-US" altLang="zh-CN" b="0" i="0">
                            <a:solidFill>
                              <a:srgbClr val="6565FF"/>
                            </a:solidFill>
                            <a:latin typeface="Cambria Math" pitchFamily="34" charset="0"/>
                            <a:ea typeface="Cambria Math" pitchFamily="34" charset="-122"/>
                            <a:cs typeface="Cambria Math" pitchFamily="34" charset="-120"/>
                          </a:rPr>
                          <m:t>1</m:t>
                        </m:r>
                      </m:sub>
                    </m:sSub>
                  </m:oMath>
                </a14:m>
                <a:r>
                  <a:rPr lang="en-US" altLang="zh-CN" b="0" i="0" dirty="0">
                    <a:solidFill>
                      <a:srgbClr val="6565FF"/>
                    </a:solidFill>
                    <a:latin typeface="Times New Roman" pitchFamily="34" charset="0"/>
                    <a:ea typeface="微软雅黑" pitchFamily="34" charset="-122"/>
                    <a:cs typeface="Times New Roman" pitchFamily="34" charset="-120"/>
                  </a:rPr>
                  <a:t>重合时，三棱锥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𝐵</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𝐴</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𝐸𝐹</m:t>
                    </m:r>
                  </m:oMath>
                </a14:m>
                <a:r>
                  <a:rPr lang="en-US" altLang="zh-CN" b="0" i="0" dirty="0">
                    <a:solidFill>
                      <a:srgbClr val="6565FF"/>
                    </a:solidFill>
                    <a:latin typeface="Times New Roman" pitchFamily="34" charset="0"/>
                    <a:ea typeface="微软雅黑" pitchFamily="34" charset="-122"/>
                    <a:cs typeface="Times New Roman" pitchFamily="34" charset="-120"/>
                  </a:rPr>
                  <a:t>的体积最大，最大值为</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4</m:t>
                        </m:r>
                      </m:num>
                      <m:den>
                        <m:r>
                          <a:rPr lang="en-US" altLang="zh-CN"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QO_5_AN.7_4#0fcd4e7a8?vcp=1&amp;vop=1&amp;pid=e12717844&amp;color=36,64,97&amp;vtp=1&amp;bbb=1&amp;hb=1"/>
              <p:cNvSpPr>
                <a:spLocks noRot="1" noChangeAspect="1" noMove="1" noResize="1" noEditPoints="1" noAdjustHandles="1" noChangeArrowheads="1" noChangeShapeType="1" noTextEdit="1"/>
              </p:cNvSpPr>
              <p:nvPr/>
            </p:nvSpPr>
            <p:spPr>
              <a:xfrm>
                <a:off x="539496" y="4139399"/>
                <a:ext cx="11109960" cy="1776603"/>
              </a:xfrm>
              <a:prstGeom prst="rect">
                <a:avLst/>
              </a:prstGeom>
              <a:blipFill>
                <a:blip r:embed="rId6"/>
                <a:stretch>
                  <a:fillRect l="-1317" t="-1718" b="-48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anim calcmode="lin" valueType="num">
                                      <p:cBhvr>
                                        <p:cTn id="33" dur="500" fill="hold"/>
                                        <p:tgtEl>
                                          <p:spTgt spid="6">
                                            <p:bg/>
                                          </p:spTgt>
                                        </p:tgtEl>
                                        <p:attrNameLst>
                                          <p:attrName>ppt_x</p:attrName>
                                        </p:attrNameLst>
                                      </p:cBhvr>
                                      <p:tavLst>
                                        <p:tav tm="0">
                                          <p:val>
                                            <p:strVal val="#ppt_x"/>
                                          </p:val>
                                        </p:tav>
                                        <p:tav tm="100000">
                                          <p:val>
                                            <p:strVal val="#ppt_x"/>
                                          </p:val>
                                        </p:tav>
                                      </p:tavLst>
                                    </p:anim>
                                    <p:anim calcmode="lin" valueType="num">
                                      <p:cBhvr>
                                        <p:cTn id="34" dur="500" fill="hold"/>
                                        <p:tgtEl>
                                          <p:spTgt spid="6">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anim calcmode="lin" valueType="num">
                                      <p:cBhvr>
                                        <p:cTn id="3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1" end="1"/>
                                            </p:txEl>
                                          </p:spTgt>
                                        </p:tgtEl>
                                        <p:attrNameLst>
                                          <p:attrName>style.visibility</p:attrName>
                                        </p:attrNameLst>
                                      </p:cBhvr>
                                      <p:to>
                                        <p:strVal val="visible"/>
                                      </p:to>
                                    </p:set>
                                    <p:animEffect transition="in" filter="fade">
                                      <p:cBhvr>
                                        <p:cTn id="42" dur="500"/>
                                        <p:tgtEl>
                                          <p:spTgt spid="6">
                                            <p:txEl>
                                              <p:pRg st="1" end="1"/>
                                            </p:txEl>
                                          </p:spTgt>
                                        </p:tgtEl>
                                      </p:cBhvr>
                                    </p:animEffect>
                                    <p:anim calcmode="lin" valueType="num">
                                      <p:cBhvr>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1" end="1"/>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animEffect transition="in" filter="fade">
                                      <p:cBhvr>
                                        <p:cTn id="47" dur="500"/>
                                        <p:tgtEl>
                                          <p:spTgt spid="6">
                                            <p:txEl>
                                              <p:pRg st="2" end="2"/>
                                            </p:txEl>
                                          </p:spTgt>
                                        </p:tgtEl>
                                      </p:cBhvr>
                                    </p:animEffect>
                                    <p:anim calcmode="lin" valueType="num">
                                      <p:cBhvr>
                                        <p:cTn id="4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2" end="2"/>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3" end="3"/>
                                            </p:txEl>
                                          </p:spTgt>
                                        </p:tgtEl>
                                        <p:attrNameLst>
                                          <p:attrName>style.visibility</p:attrName>
                                        </p:attrNameLst>
                                      </p:cBhvr>
                                      <p:to>
                                        <p:strVal val="visible"/>
                                      </p:to>
                                    </p:set>
                                    <p:animEffect transition="in" filter="fade">
                                      <p:cBhvr>
                                        <p:cTn id="52" dur="500"/>
                                        <p:tgtEl>
                                          <p:spTgt spid="6">
                                            <p:txEl>
                                              <p:pRg st="3" end="3"/>
                                            </p:txEl>
                                          </p:spTgt>
                                        </p:tgtEl>
                                      </p:cBhvr>
                                    </p:animEffect>
                                    <p:anim calcmode="lin" valueType="num">
                                      <p:cBhvr>
                                        <p:cTn id="5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3" end="3"/>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4" end="4"/>
                                            </p:txEl>
                                          </p:spTgt>
                                        </p:tgtEl>
                                        <p:attrNameLst>
                                          <p:attrName>style.visibility</p:attrName>
                                        </p:attrNameLst>
                                      </p:cBhvr>
                                      <p:to>
                                        <p:strVal val="visible"/>
                                      </p:to>
                                    </p:set>
                                    <p:animEffect transition="in" filter="fade">
                                      <p:cBhvr>
                                        <p:cTn id="57" dur="500"/>
                                        <p:tgtEl>
                                          <p:spTgt spid="6">
                                            <p:txEl>
                                              <p:pRg st="4" end="4"/>
                                            </p:txEl>
                                          </p:spTgt>
                                        </p:tgtEl>
                                      </p:cBhvr>
                                    </p:animEffect>
                                    <p:anim calcmode="lin" valueType="num">
                                      <p:cBhvr>
                                        <p:cTn id="5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O_4_EX.8_1#e12717844?vcp=1&amp;vop=1&amp;pid=c9dce9fbe&amp;color=36,64,97&amp;vtp=1&amp;bt=1&amp;bbb=1"/>
          <p:cNvSpPr/>
          <p:nvPr/>
        </p:nvSpPr>
        <p:spPr>
          <a:xfrm>
            <a:off x="539496" y="2099868"/>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（1）证明直线与平面平行，可先证明直线与平面内的一条直线平行；</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2）建立空间直角坐标系，表示出相应点的坐标，求出两个平面的法向量，然后运用向量的夹角公式进行求解;</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3）结合图形，运用等体积法求解.</a:t>
            </a:r>
            <a:endParaRPr lang="en-US" altLang="zh-CN" sz="1800" dirty="0"/>
          </a:p>
        </p:txBody>
      </p:sp>
      <p:sp>
        <p:nvSpPr>
          <p:cNvPr id="3" name="P_4_BD#2e99e099e?vcp=1&amp;pid=c9dce9fbe&amp;color=36,64,97&amp;vtp=1&amp;bbb=1&amp;hb=1"/>
          <p:cNvSpPr/>
          <p:nvPr/>
        </p:nvSpPr>
        <p:spPr>
          <a:xfrm>
            <a:off x="539496" y="3346817"/>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利用空间向量解答立体几何问题的一般步骤：（1）观察图形，</a:t>
            </a:r>
            <a:r>
              <a:rPr lang="en-US" altLang="zh-CN" sz="1800" b="0" i="0">
                <a:solidFill>
                  <a:srgbClr val="244061"/>
                </a:solidFill>
                <a:latin typeface="Times New Roman" pitchFamily="34" charset="0"/>
                <a:ea typeface="微软雅黑" pitchFamily="34" charset="-122"/>
                <a:cs typeface="Times New Roman" pitchFamily="34" charset="-120"/>
              </a:rPr>
              <a:t>建立恰当的空间直角坐标系；</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2）写出相应点的坐标，求出相应直线的方向向量；（3）设出相应平面的法向量，利用两直线垂直</a:t>
            </a:r>
            <a:r>
              <a:rPr lang="en-US" altLang="zh-CN" sz="1800" b="0" i="0">
                <a:solidFill>
                  <a:srgbClr val="244061"/>
                </a:solidFill>
                <a:latin typeface="Times New Roman" pitchFamily="34" charset="0"/>
                <a:ea typeface="微软雅黑" pitchFamily="34" charset="-122"/>
                <a:cs typeface="Times New Roman" pitchFamily="34" charset="-120"/>
              </a:rPr>
              <a:t>,其方向向</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量的数量积为</a:t>
            </a:r>
            <a:r>
              <a:rPr lang="en-US" altLang="zh-CN" sz="1800" b="0" i="0" dirty="0">
                <a:solidFill>
                  <a:srgbClr val="244061"/>
                </a:solidFill>
                <a:latin typeface="Times New Roman" pitchFamily="34" charset="0"/>
                <a:ea typeface="微软雅黑" pitchFamily="34" charset="-122"/>
                <a:cs typeface="Times New Roman" pitchFamily="34" charset="-120"/>
              </a:rPr>
              <a:t>0，列出方程组，求出法向量；（4）将空间位置关系转化为向量关系；（5</a:t>
            </a:r>
            <a:r>
              <a:rPr lang="en-US" altLang="zh-CN" sz="1800" b="0" i="0">
                <a:solidFill>
                  <a:srgbClr val="244061"/>
                </a:solidFill>
                <a:latin typeface="Times New Roman" pitchFamily="34" charset="0"/>
                <a:ea typeface="微软雅黑" pitchFamily="34" charset="-122"/>
                <a:cs typeface="Times New Roman" pitchFamily="34" charset="-120"/>
              </a:rPr>
              <a:t>）根据有关定理求出相</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应的角或距离</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9_1#c3ba55a88?vcp=1&amp;vop=1&amp;pid=c9dce9fbe&amp;color=36,64,97&amp;vtp=1&amp;bt=1&amp;bbb=1&amp;hb=1"/>
              <p:cNvSpPr/>
              <p:nvPr/>
            </p:nvSpPr>
            <p:spPr>
              <a:xfrm>
                <a:off x="539496" y="1696262"/>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如图，在长方体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𝐶</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𝐷</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𝐴𝐷</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oMath>
                </a14:m>
                <a:r>
                  <a:rPr lang="en-US" altLang="zh-CN" sz="1800"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oMath>
                </a14:m>
                <a:r>
                  <a:rPr lang="en-US" altLang="zh-CN" sz="1800" b="0" i="0" dirty="0">
                    <a:solidFill>
                      <a:srgbClr val="244061"/>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m:t>
                    </m:r>
                  </m:oMath>
                </a14:m>
                <a:r>
                  <a:rPr lang="en-US" altLang="zh-CN" sz="1800"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𝐷</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上的一点，</a:t>
                </a:r>
              </a:p>
              <a:p>
                <a:pPr latinLnBrk="1">
                  <a:lnSpc>
                    <a:spcPts val="3100"/>
                  </a:lnSpc>
                </a:pP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𝐷</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𝐹</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𝐹𝐸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4_BD.9_1#c3ba55a88?vcp=1&amp;vop=1&amp;pid=c9dce9fbe&amp;color=36,64,97&amp;vtp=1&amp;bt=1&amp;bbb=1&amp;hb=1"/>
              <p:cNvSpPr>
                <a:spLocks noRot="1" noChangeAspect="1" noMove="1" noResize="1" noEditPoints="1" noAdjustHandles="1" noChangeArrowheads="1" noChangeShapeType="1" noTextEdit="1"/>
              </p:cNvSpPr>
              <p:nvPr/>
            </p:nvSpPr>
            <p:spPr>
              <a:xfrm>
                <a:off x="539496" y="1696262"/>
                <a:ext cx="11109960" cy="773240"/>
              </a:xfrm>
              <a:prstGeom prst="rect">
                <a:avLst/>
              </a:prstGeom>
              <a:blipFill>
                <a:blip r:embed="rId3"/>
                <a:stretch>
                  <a:fillRect l="-1317" b="-18110"/>
                </a:stretch>
              </a:blipFill>
              <a:ln/>
            </p:spPr>
            <p:txBody>
              <a:bodyPr/>
              <a:lstStyle/>
              <a:p>
                <a:r>
                  <a:rPr lang="zh-CN" altLang="en-US">
                    <a:noFill/>
                  </a:rPr>
                  <a:t> </a:t>
                </a:r>
              </a:p>
            </p:txBody>
          </p:sp>
        </mc:Fallback>
      </mc:AlternateContent>
      <p:pic>
        <p:nvPicPr>
          <p:cNvPr id="3" name="QO_4_BD.9_2#c3ba55a88?vcp=1&amp;vop=1&amp;pid=c9dce9fbe&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45152" y="2601391"/>
            <a:ext cx="2898648" cy="27706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0_1#0d5c49db5?vcp=1&amp;vop=1&amp;pid=c3ba55a88&amp;color=36,64,97&amp;vtp=1&amp;bt=1&amp;bbb=1"/>
              <p:cNvSpPr/>
              <p:nvPr/>
            </p:nvSpPr>
            <p:spPr>
              <a:xfrm>
                <a:off x="539496" y="100722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证明：平面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𝐷𝐹𝐶</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平面</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𝐷</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𝐸𝐶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5_BD.10_1#0d5c49db5?vcp=1&amp;vop=1&amp;pid=c3ba55a88&amp;color=36,64,97&amp;vtp=1&amp;bt=1&amp;bbb=1"/>
              <p:cNvSpPr>
                <a:spLocks noRot="1" noChangeAspect="1" noMove="1" noResize="1" noEditPoints="1" noAdjustHandles="1" noChangeArrowheads="1" noChangeShapeType="1" noTextEdit="1"/>
              </p:cNvSpPr>
              <p:nvPr/>
            </p:nvSpPr>
            <p:spPr>
              <a:xfrm>
                <a:off x="539496" y="1007223"/>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pic>
        <p:nvPicPr>
          <p:cNvPr id="3" name="QO_5_AN.11_1#0d5c49db5?htil=2&amp;vcp=1&amp;vop=1&amp;pid=c3ba55a88&amp;color=36,64,97&amp;tib=255,255,255&amp;vtp=1&amp;hs=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599585" y="1432165"/>
            <a:ext cx="1929384"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AN.11_2#0d5c49db5?htil=2&amp;vcp=1&amp;vop=1&amp;pid=c3ba55a88&amp;color=36,64,97&amp;vtp=1&amp;bbb=1&amp;hb=1&amp;hs=1"/>
              <p:cNvSpPr/>
              <p:nvPr/>
            </p:nvSpPr>
            <p:spPr>
              <a:xfrm>
                <a:off x="539496" y="1368157"/>
                <a:ext cx="9043416" cy="77343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800" b="0" i="0" dirty="0">
                    <a:solidFill>
                      <a:srgbClr val="6565FF"/>
                    </a:solidFill>
                    <a:latin typeface="Times New Roman" pitchFamily="34" charset="0"/>
                    <a:ea typeface="微软雅黑" pitchFamily="34" charset="-122"/>
                    <a:cs typeface="Times New Roman" pitchFamily="34" charset="-120"/>
                  </a:rPr>
                  <a:t>为坐标原点，分别以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𝐷𝐴</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𝐷𝐶</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所在直线为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𝑧</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轴建立如图所示</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的空间直角坐标系</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5_AN.11_2#0d5c49db5?htil=2&amp;vcp=1&amp;vop=1&amp;pid=c3ba55a88&amp;color=36,64,97&amp;vtp=1&amp;bbb=1&amp;hb=1&amp;hs=1"/>
              <p:cNvSpPr>
                <a:spLocks noRot="1" noChangeAspect="1" noMove="1" noResize="1" noEditPoints="1" noAdjustHandles="1" noChangeArrowheads="1" noChangeShapeType="1" noTextEdit="1"/>
              </p:cNvSpPr>
              <p:nvPr/>
            </p:nvSpPr>
            <p:spPr>
              <a:xfrm>
                <a:off x="539496" y="1368157"/>
                <a:ext cx="9043416" cy="773430"/>
              </a:xfrm>
              <a:prstGeom prst="rect">
                <a:avLst/>
              </a:prstGeom>
              <a:blipFill>
                <a:blip r:embed="rId5"/>
                <a:stretch>
                  <a:fillRect l="-1618"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11_3#0d5c49db5?htil=2&amp;vcp=1&amp;vop=1&amp;pid=c3ba55a88&amp;color=36,64,97&amp;vtp=1&amp;bbb=1&amp;hb=1&amp;hs=1"/>
              <p:cNvSpPr/>
              <p:nvPr/>
            </p:nvSpPr>
            <p:spPr>
              <a:xfrm>
                <a:off x="539496" y="2149842"/>
                <a:ext cx="9043416" cy="1408621"/>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(1,0,0)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(0,2,0)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𝐷𝐶</m:t>
                        </m:r>
                      </m:e>
                    </m:acc>
                    <m:r>
                      <a:rPr lang="en-US" altLang="zh-CN" sz="1800" b="0" i="0">
                        <a:solidFill>
                          <a:srgbClr val="6565FF"/>
                        </a:solidFill>
                        <a:latin typeface="Cambria Math" pitchFamily="34" charset="0"/>
                        <a:ea typeface="Cambria Math" pitchFamily="34" charset="-122"/>
                        <a:cs typeface="Cambria Math" pitchFamily="34" charset="-120"/>
                      </a:rPr>
                      <m:t>=(0,2,0)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𝐶</m:t>
                        </m:r>
                      </m:e>
                    </m:acc>
                    <m:r>
                      <a:rPr lang="en-US" altLang="zh-CN" sz="1800" b="0" i="0">
                        <a:solidFill>
                          <a:srgbClr val="6565FF"/>
                        </a:solidFill>
                        <a:latin typeface="Cambria Math" pitchFamily="34" charset="0"/>
                        <a:ea typeface="Cambria Math" pitchFamily="34" charset="-122"/>
                        <a:cs typeface="Cambria Math" pitchFamily="34" charset="-120"/>
                      </a:rPr>
                      <m:t>=(0,2,−2)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(1,1,0)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e>
                    </m:acc>
                    <m:r>
                      <a:rPr lang="en-US" altLang="zh-CN" sz="1800" b="0" i="0">
                        <a:solidFill>
                          <a:srgbClr val="6565FF"/>
                        </a:solidFill>
                        <a:latin typeface="Cambria Math" pitchFamily="34" charset="0"/>
                        <a:ea typeface="Cambria Math" pitchFamily="34" charset="-122"/>
                        <a:cs typeface="Cambria Math" pitchFamily="34" charset="-120"/>
                      </a:rPr>
                      <m:t>=(1,1,−2)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𝐹𝐸</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𝐹</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𝐸</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(1,1,−2)=(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O_5_AN.11_3#0d5c49db5?htil=2&amp;vcp=1&amp;vop=1&amp;pid=c3ba55a88&amp;color=36,64,97&amp;vtp=1&amp;bbb=1&amp;hb=1&amp;hs=1"/>
              <p:cNvSpPr>
                <a:spLocks noRot="1" noChangeAspect="1" noMove="1" noResize="1" noEditPoints="1" noAdjustHandles="1" noChangeArrowheads="1" noChangeShapeType="1" noTextEdit="1"/>
              </p:cNvSpPr>
              <p:nvPr/>
            </p:nvSpPr>
            <p:spPr>
              <a:xfrm>
                <a:off x="539496" y="2149842"/>
                <a:ext cx="9043416" cy="1408621"/>
              </a:xfrm>
              <a:prstGeom prst="rect">
                <a:avLst/>
              </a:prstGeom>
              <a:blipFill>
                <a:blip r:embed="rId6"/>
                <a:stretch>
                  <a:fillRect l="-1618" b="-562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N.11_3#0d5c49db5?htil=2&amp;vcp=1&amp;vop=1&amp;pid=c3ba55a88&amp;color=36,64,97&amp;vtp=1&amp;bbb=1&amp;hb=1&amp;hs=1">
                <a:extLst>
                  <a:ext uri="{FF2B5EF4-FFF2-40B4-BE49-F238E27FC236}">
                    <a16:creationId xmlns:a16="http://schemas.microsoft.com/office/drawing/2014/main" id="{35E7991F-F361-036E-4394-B6011FE97B05}"/>
                  </a:ext>
                </a:extLst>
              </p:cNvPr>
              <p:cNvSpPr/>
              <p:nvPr/>
            </p:nvSpPr>
            <p:spPr>
              <a:xfrm>
                <a:off x="539995" y="3558463"/>
                <a:ext cx="11112011" cy="2387600"/>
              </a:xfrm>
              <a:prstGeom prst="rect">
                <a:avLst/>
              </a:prstGeom>
              <a:noFill/>
              <a:ln/>
            </p:spPr>
            <p:txBody>
              <a:bodyPr wrap="none" lIns="0" tIns="0" rIns="0" bIns="0" rtlCol="0" anchor="t"/>
              <a:lstStyle/>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𝐷𝐹</m:t>
                        </m:r>
                      </m:e>
                    </m:acc>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𝐷</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e>
                    </m:acc>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𝐷</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𝐹</m:t>
                        </m:r>
                      </m:e>
                    </m:acc>
                    <m:r>
                      <a:rPr lang="en-US" altLang="zh-CN" sz="1800" b="0" i="0">
                        <a:solidFill>
                          <a:srgbClr val="6565FF"/>
                        </a:solidFill>
                        <a:latin typeface="Cambria Math" pitchFamily="34" charset="0"/>
                        <a:ea typeface="Cambria Math" pitchFamily="34" charset="-122"/>
                        <a:cs typeface="Cambria Math" pitchFamily="34" charset="-120"/>
                      </a:rPr>
                      <m:t>=(0,0,2)+(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𝐷𝐹𝐶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的法向量，</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𝐷𝐹</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m:t>
                            </m:r>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𝐷𝐶</m:t>
                                </m:r>
                              </m:e>
                              <m:lim>
                                <m:r>
                                  <a:rPr lang="en-US" altLang="zh-CN" sz="1800" b="0" i="0">
                                    <a:solidFill>
                                      <a:srgbClr val="6565FF"/>
                                    </a:solidFill>
                                    <a:latin typeface="Cambria Math" pitchFamily="34" charset="0"/>
                                    <a:ea typeface="Cambria Math" pitchFamily="34" charset="-122"/>
                                    <a:cs typeface="Cambria Math" pitchFamily="34" charset="-120"/>
                                  </a:rPr>
                                  <m:t>→</m:t>
                                </m:r>
                              </m:lim>
                            </m:limUpp>
                            <m:r>
                              <a:rPr lang="en-US" altLang="zh-CN" sz="1800" b="0" i="0">
                                <a:solidFill>
                                  <a:srgbClr val="6565FF"/>
                                </a:solidFill>
                                <a:latin typeface="Cambria Math" pitchFamily="34" charset="0"/>
                                <a:ea typeface="Cambria Math" pitchFamily="34" charset="-122"/>
                                <a:cs typeface="Cambria Math" pitchFamily="34" charset="-120"/>
                              </a:rPr>
                              <m:t>=0,</m:t>
                            </m:r>
                          </m:e>
                        </m:eqArr>
                      </m:e>
                    </m:d>
                    <m:r>
                      <a:rPr lang="en-US" altLang="zh-CN" sz="1800"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，得平面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𝐷𝐹𝐶</m:t>
                    </m:r>
                  </m:oMath>
                </a14:m>
                <a:r>
                  <a:rPr lang="en-US" altLang="zh-CN" sz="1800" b="0" i="0" dirty="0">
                    <a:solidFill>
                      <a:srgbClr val="6565FF"/>
                    </a:solidFill>
                    <a:latin typeface="Times New Roman" pitchFamily="34" charset="0"/>
                    <a:ea typeface="微软雅黑" pitchFamily="34" charset="-122"/>
                    <a:cs typeface="Times New Roman" pitchFamily="34" charset="-120"/>
                  </a:rPr>
                  <a:t>的一个法向量为</a:t>
                </a:r>
                <a14:m>
                  <m:oMath xmlns:m="http://schemas.openxmlformats.org/officeDocument/2006/math">
                    <m:r>
                      <a:rPr lang="en-US" altLang="zh-CN" sz="1800" b="1" i="1">
                        <a:solidFill>
                          <a:srgbClr val="6565FF"/>
                        </a:solidFill>
                        <a:latin typeface="Cambria Math" pitchFamily="34" charset="0"/>
                        <a:ea typeface="Cambria Math" pitchFamily="34" charset="-122"/>
                        <a:cs typeface="Cambria Math" pitchFamily="34" charset="-120"/>
                      </a:rPr>
                      <m:t>𝒏</m:t>
                    </m:r>
                    <m:r>
                      <a:rPr lang="en-US" altLang="zh-CN" sz="1800" b="0" i="0">
                        <a:solidFill>
                          <a:srgbClr val="6565FF"/>
                        </a:solidFill>
                        <a:latin typeface="Cambria Math" pitchFamily="34" charset="0"/>
                        <a:ea typeface="Cambria Math" pitchFamily="34" charset="-122"/>
                        <a:cs typeface="Cambria Math" pitchFamily="34" charset="-120"/>
                      </a:rPr>
                      <m:t>=(1,0,−1)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ct val="150000"/>
                  </a:lnSpc>
                </a:pPr>
                <a:endParaRPr lang="en-US" altLang="zh-CN" dirty="0"/>
              </a:p>
            </p:txBody>
          </p:sp>
        </mc:Choice>
        <mc:Fallback>
          <p:sp>
            <p:nvSpPr>
              <p:cNvPr id="6" name="QO_5_AN.11_3#0d5c49db5?htil=2&amp;vcp=1&amp;vop=1&amp;pid=c3ba55a88&amp;color=36,64,97&amp;vtp=1&amp;bbb=1&amp;hb=1&amp;hs=1">
                <a:extLst>
                  <a:ext uri="{FF2B5EF4-FFF2-40B4-BE49-F238E27FC236}">
                    <a16:creationId xmlns:a16="http://schemas.microsoft.com/office/drawing/2014/main" id="{35E7991F-F361-036E-4394-B6011FE97B05}"/>
                  </a:ext>
                </a:extLst>
              </p:cNvPr>
              <p:cNvSpPr>
                <a:spLocks noRot="1" noChangeAspect="1" noMove="1" noResize="1" noEditPoints="1" noAdjustHandles="1" noChangeArrowheads="1" noChangeShapeType="1" noTextEdit="1"/>
              </p:cNvSpPr>
              <p:nvPr/>
            </p:nvSpPr>
            <p:spPr>
              <a:xfrm>
                <a:off x="539995" y="3558463"/>
                <a:ext cx="11112011" cy="2387600"/>
              </a:xfrm>
              <a:prstGeom prst="rect">
                <a:avLst/>
              </a:prstGeom>
              <a:blipFill>
                <a:blip r:embed="rId7"/>
                <a:stretch>
                  <a:fillRect l="-1317" b="-38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anim calcmode="lin" valueType="num">
                                      <p:cBhvr>
                                        <p:cTn id="13" dur="500" fill="hold"/>
                                        <p:tgtEl>
                                          <p:spTgt spid="4">
                                            <p:bg/>
                                          </p:spTgt>
                                        </p:tgtEl>
                                        <p:attrNameLst>
                                          <p:attrName>ppt_x</p:attrName>
                                        </p:attrNameLst>
                                      </p:cBhvr>
                                      <p:tavLst>
                                        <p:tav tm="0">
                                          <p:val>
                                            <p:strVal val="#ppt_x"/>
                                          </p:val>
                                        </p:tav>
                                        <p:tav tm="100000">
                                          <p:val>
                                            <p:strVal val="#ppt_x"/>
                                          </p:val>
                                        </p:tav>
                                      </p:tavLst>
                                    </p:anim>
                                    <p:anim calcmode="lin" valueType="num">
                                      <p:cBhvr>
                                        <p:cTn id="14" dur="500" fill="hold"/>
                                        <p:tgtEl>
                                          <p:spTgt spid="4">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anim calcmode="lin" valueType="num">
                                      <p:cBhvr>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anim calcmode="lin" valueType="num">
                                      <p:cBhvr>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fade">
                                      <p:cBhvr>
                                        <p:cTn id="27" dur="500"/>
                                        <p:tgtEl>
                                          <p:spTgt spid="5">
                                            <p:bg/>
                                          </p:spTgt>
                                        </p:tgtEl>
                                      </p:cBhvr>
                                    </p:animEffect>
                                    <p:anim calcmode="lin" valueType="num">
                                      <p:cBhvr>
                                        <p:cTn id="28" dur="500" fill="hold"/>
                                        <p:tgtEl>
                                          <p:spTgt spid="5">
                                            <p:bg/>
                                          </p:spTgt>
                                        </p:tgtEl>
                                        <p:attrNameLst>
                                          <p:attrName>ppt_x</p:attrName>
                                        </p:attrNameLst>
                                      </p:cBhvr>
                                      <p:tavLst>
                                        <p:tav tm="0">
                                          <p:val>
                                            <p:strVal val="#ppt_x"/>
                                          </p:val>
                                        </p:tav>
                                        <p:tav tm="100000">
                                          <p:val>
                                            <p:strVal val="#ppt_x"/>
                                          </p:val>
                                        </p:tav>
                                      </p:tavLst>
                                    </p:anim>
                                    <p:anim calcmode="lin" valueType="num">
                                      <p:cBhvr>
                                        <p:cTn id="29" dur="500" fill="hold"/>
                                        <p:tgtEl>
                                          <p:spTgt spid="5">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anim calcmode="lin" valueType="num">
                                      <p:cBhvr>
                                        <p:cTn id="3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fade">
                                      <p:cBhvr>
                                        <p:cTn id="37" dur="500"/>
                                        <p:tgtEl>
                                          <p:spTgt spid="5">
                                            <p:txEl>
                                              <p:pRg st="1" end="1"/>
                                            </p:txEl>
                                          </p:spTgt>
                                        </p:tgtEl>
                                      </p:cBhvr>
                                    </p:animEffect>
                                    <p:anim calcmode="lin" valueType="num">
                                      <p:cBhvr>
                                        <p:cTn id="3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1" end="1"/>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2" end="2"/>
                                            </p:txEl>
                                          </p:spTgt>
                                        </p:tgtEl>
                                        <p:attrNameLst>
                                          <p:attrName>style.visibility</p:attrName>
                                        </p:attrNameLst>
                                      </p:cBhvr>
                                      <p:to>
                                        <p:strVal val="visible"/>
                                      </p:to>
                                    </p:set>
                                    <p:animEffect transition="in" filter="fade">
                                      <p:cBhvr>
                                        <p:cTn id="42" dur="500"/>
                                        <p:tgtEl>
                                          <p:spTgt spid="5">
                                            <p:txEl>
                                              <p:pRg st="2" end="2"/>
                                            </p:txEl>
                                          </p:spTgt>
                                        </p:tgtEl>
                                      </p:cBhvr>
                                    </p:animEffect>
                                    <p:anim calcmode="lin" valueType="num">
                                      <p:cBhvr>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2" end="2"/>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bg/>
                                          </p:spTgt>
                                        </p:tgtEl>
                                        <p:attrNameLst>
                                          <p:attrName>style.visibility</p:attrName>
                                        </p:attrNameLst>
                                      </p:cBhvr>
                                      <p:to>
                                        <p:strVal val="visible"/>
                                      </p:to>
                                    </p:set>
                                    <p:animEffect transition="in" filter="fade">
                                      <p:cBhvr>
                                        <p:cTn id="47" dur="500"/>
                                        <p:tgtEl>
                                          <p:spTgt spid="6">
                                            <p:bg/>
                                          </p:spTgt>
                                        </p:tgtEl>
                                      </p:cBhvr>
                                    </p:animEffect>
                                    <p:anim calcmode="lin" valueType="num">
                                      <p:cBhvr>
                                        <p:cTn id="48" dur="500" fill="hold"/>
                                        <p:tgtEl>
                                          <p:spTgt spid="6">
                                            <p:bg/>
                                          </p:spTgt>
                                        </p:tgtEl>
                                        <p:attrNameLst>
                                          <p:attrName>ppt_x</p:attrName>
                                        </p:attrNameLst>
                                      </p:cBhvr>
                                      <p:tavLst>
                                        <p:tav tm="0">
                                          <p:val>
                                            <p:strVal val="#ppt_x"/>
                                          </p:val>
                                        </p:tav>
                                        <p:tav tm="100000">
                                          <p:val>
                                            <p:strVal val="#ppt_x"/>
                                          </p:val>
                                        </p:tav>
                                      </p:tavLst>
                                    </p:anim>
                                    <p:anim calcmode="lin" valueType="num">
                                      <p:cBhvr>
                                        <p:cTn id="49" dur="500" fill="hold"/>
                                        <p:tgtEl>
                                          <p:spTgt spid="6">
                                            <p:bg/>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0" end="0"/>
                                            </p:txEl>
                                          </p:spTgt>
                                        </p:tgtEl>
                                        <p:attrNameLst>
                                          <p:attrName>style.visibility</p:attrName>
                                        </p:attrNameLst>
                                      </p:cBhvr>
                                      <p:to>
                                        <p:strVal val="visible"/>
                                      </p:to>
                                    </p:set>
                                    <p:animEffect transition="in" filter="fade">
                                      <p:cBhvr>
                                        <p:cTn id="52" dur="500"/>
                                        <p:tgtEl>
                                          <p:spTgt spid="6">
                                            <p:txEl>
                                              <p:pRg st="0" end="0"/>
                                            </p:txEl>
                                          </p:spTgt>
                                        </p:tgtEl>
                                      </p:cBhvr>
                                    </p:animEffect>
                                    <p:anim calcmode="lin" valueType="num">
                                      <p:cBhvr>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1" end="1"/>
                                            </p:txEl>
                                          </p:spTgt>
                                        </p:tgtEl>
                                        <p:attrNameLst>
                                          <p:attrName>style.visibility</p:attrName>
                                        </p:attrNameLst>
                                      </p:cBhvr>
                                      <p:to>
                                        <p:strVal val="visible"/>
                                      </p:to>
                                    </p:set>
                                    <p:animEffect transition="in" filter="fade">
                                      <p:cBhvr>
                                        <p:cTn id="57" dur="500"/>
                                        <p:tgtEl>
                                          <p:spTgt spid="6">
                                            <p:txEl>
                                              <p:pRg st="1" end="1"/>
                                            </p:txEl>
                                          </p:spTgt>
                                        </p:tgtEl>
                                      </p:cBhvr>
                                    </p:animEffect>
                                    <p:anim calcmode="lin" valueType="num">
                                      <p:cBhvr>
                                        <p:cTn id="5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1" end="1"/>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xEl>
                                              <p:pRg st="2" end="2"/>
                                            </p:txEl>
                                          </p:spTgt>
                                        </p:tgtEl>
                                        <p:attrNameLst>
                                          <p:attrName>style.visibility</p:attrName>
                                        </p:attrNameLst>
                                      </p:cBhvr>
                                      <p:to>
                                        <p:strVal val="visible"/>
                                      </p:to>
                                    </p:set>
                                    <p:animEffect transition="in" filter="fade">
                                      <p:cBhvr>
                                        <p:cTn id="62" dur="500"/>
                                        <p:tgtEl>
                                          <p:spTgt spid="6">
                                            <p:txEl>
                                              <p:pRg st="2" end="2"/>
                                            </p:txEl>
                                          </p:spTgt>
                                        </p:tgtEl>
                                      </p:cBhvr>
                                    </p:animEffect>
                                    <p:anim calcmode="lin" valueType="num">
                                      <p:cBhvr>
                                        <p:cTn id="6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64" dur="500" fill="hold"/>
                                        <p:tgtEl>
                                          <p:spTgt spid="6">
                                            <p:txEl>
                                              <p:pRg st="2" end="2"/>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
                                            <p:txEl>
                                              <p:pRg st="3" end="3"/>
                                            </p:txEl>
                                          </p:spTgt>
                                        </p:tgtEl>
                                        <p:attrNameLst>
                                          <p:attrName>style.visibility</p:attrName>
                                        </p:attrNameLst>
                                      </p:cBhvr>
                                      <p:to>
                                        <p:strVal val="visible"/>
                                      </p:to>
                                    </p:set>
                                    <p:animEffect transition="in" filter="fade">
                                      <p:cBhvr>
                                        <p:cTn id="67" dur="500"/>
                                        <p:tgtEl>
                                          <p:spTgt spid="6">
                                            <p:txEl>
                                              <p:pRg st="3" end="3"/>
                                            </p:txEl>
                                          </p:spTgt>
                                        </p:tgtEl>
                                      </p:cBhvr>
                                    </p:animEffect>
                                    <p:anim calcmode="lin" valueType="num">
                                      <p:cBhvr>
                                        <p:cTn id="6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6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TotalTime>
  <Words>5009</Words>
  <Application>Microsoft Office PowerPoint</Application>
  <PresentationFormat>宽屏</PresentationFormat>
  <Paragraphs>381</Paragraphs>
  <Slides>49</Slides>
  <Notes>41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49</vt:i4>
      </vt:variant>
    </vt:vector>
  </HeadingPairs>
  <TitlesOfParts>
    <vt:vector size="56"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2025-10-21T08:19:08Z</dcterms:created>
  <dcterms:modified xsi:type="dcterms:W3CDTF">2025-10-21T08:30:37Z</dcterms:modified>
  <cp:category/>
  <cp:contentStatus/>
</cp:coreProperties>
</file>